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48"/>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349" r:id="rId27"/>
    <p:sldId id="283" r:id="rId28"/>
    <p:sldId id="350" r:id="rId29"/>
    <p:sldId id="285" r:id="rId30"/>
    <p:sldId id="284" r:id="rId31"/>
    <p:sldId id="317" r:id="rId32"/>
    <p:sldId id="347" r:id="rId33"/>
    <p:sldId id="327" r:id="rId34"/>
    <p:sldId id="326" r:id="rId35"/>
    <p:sldId id="337" r:id="rId36"/>
    <p:sldId id="340" r:id="rId37"/>
    <p:sldId id="341" r:id="rId38"/>
    <p:sldId id="342" r:id="rId39"/>
    <p:sldId id="287" r:id="rId40"/>
    <p:sldId id="345" r:id="rId41"/>
    <p:sldId id="346" r:id="rId42"/>
    <p:sldId id="331" r:id="rId43"/>
    <p:sldId id="332" r:id="rId44"/>
    <p:sldId id="288" r:id="rId45"/>
    <p:sldId id="339" r:id="rId46"/>
    <p:sldId id="319" r:id="rId47"/>
  </p:sldIdLst>
  <p:sldSz cx="9144000" cy="5143500" type="screen16x9"/>
  <p:notesSz cx="6858000" cy="9144000"/>
  <p:embeddedFontLst>
    <p:embeddedFont>
      <p:font typeface="Arial Bold" panose="020B0704020202020204" pitchFamily="34" charset="0"/>
      <p:bold r:id="rId49"/>
    </p:embeddedFont>
    <p:embeddedFont>
      <p:font typeface="Cambria Math" panose="02040503050406030204" pitchFamily="18" charset="0"/>
      <p:regular r:id="rId50"/>
    </p:embeddedFont>
    <p:embeddedFont>
      <p:font typeface="Letter-join No-Lead 40" panose="02000503000000020003" pitchFamily="50" charset="0"/>
      <p:regular r:id="rId51"/>
    </p:embeddedFont>
    <p:embeddedFont>
      <p:font typeface="Nunito" pitchFamily="2" charset="0"/>
      <p:regular r:id="rId52"/>
      <p:bold r:id="rId53"/>
      <p:italic r:id="rId54"/>
      <p:boldItalic r:id="rId55"/>
    </p:embeddedFont>
    <p:embeddedFont>
      <p:font typeface="Nunito Sans SemiBold"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9"/>
    <p:restoredTop sz="84615" autoAdjust="0"/>
  </p:normalViewPr>
  <p:slideViewPr>
    <p:cSldViewPr snapToGrid="0">
      <p:cViewPr varScale="1">
        <p:scale>
          <a:sx n="123" d="100"/>
          <a:sy n="123" d="100"/>
        </p:scale>
        <p:origin x="14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28E2CC-5037-4A3C-9F86-948F89105CDD}" type="slidenum">
              <a:rPr lang="en-GB" smtClean="0"/>
              <a:t>31</a:t>
            </a:fld>
            <a:endParaRPr lang="en-GB"/>
          </a:p>
        </p:txBody>
      </p:sp>
    </p:spTree>
    <p:extLst>
      <p:ext uri="{BB962C8B-B14F-4D97-AF65-F5344CB8AC3E}">
        <p14:creationId xmlns:p14="http://schemas.microsoft.com/office/powerpoint/2010/main" val="1786559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28E2CC-5037-4A3C-9F86-948F89105CDD}" type="slidenum">
              <a:rPr lang="en-GB" smtClean="0"/>
              <a:t>45</a:t>
            </a:fld>
            <a:endParaRPr lang="en-GB"/>
          </a:p>
        </p:txBody>
      </p:sp>
    </p:spTree>
    <p:extLst>
      <p:ext uri="{BB962C8B-B14F-4D97-AF65-F5344CB8AC3E}">
        <p14:creationId xmlns:p14="http://schemas.microsoft.com/office/powerpoint/2010/main" val="1721465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www.gov.uk</a:t>
            </a:r>
            <a:r>
              <a:rPr lang="en-GB" dirty="0"/>
              <a:t>/government/publications/key-stage-2-tests-access-arrangements)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106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259057-BDAE-3A4C-85D0-05EDE5DAA53D}"/>
              </a:ext>
            </a:extLst>
          </p:cNvPr>
          <p:cNvSpPr/>
          <p:nvPr userDrawn="1"/>
        </p:nvSpPr>
        <p:spPr>
          <a:xfrm>
            <a:off x="0" y="4675909"/>
            <a:ext cx="9144000" cy="467591"/>
          </a:xfrm>
          <a:prstGeom prst="rect">
            <a:avLst/>
          </a:prstGeom>
          <a:solidFill>
            <a:srgbClr val="0569B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sz="1050"/>
          </a:p>
        </p:txBody>
      </p:sp>
      <p:pic>
        <p:nvPicPr>
          <p:cNvPr id="3" name="Picture 2" descr="Logo&#10;&#10;Description automatically generated">
            <a:extLst>
              <a:ext uri="{FF2B5EF4-FFF2-40B4-BE49-F238E27FC236}">
                <a16:creationId xmlns:a16="http://schemas.microsoft.com/office/drawing/2014/main" id="{183C346B-A32C-CC4D-B0B9-8023C40589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74745" y="4716694"/>
            <a:ext cx="1194245" cy="386018"/>
          </a:xfrm>
          <a:prstGeom prst="rect">
            <a:avLst/>
          </a:prstGeom>
        </p:spPr>
      </p:pic>
    </p:spTree>
    <p:extLst>
      <p:ext uri="{BB962C8B-B14F-4D97-AF65-F5344CB8AC3E}">
        <p14:creationId xmlns:p14="http://schemas.microsoft.com/office/powerpoint/2010/main" val="189726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1663-317B-4AAF-A3AD-5E3DB741FA8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9E7285-5C8A-4260-B784-14BA13B63D69}"/>
              </a:ext>
            </a:extLst>
          </p:cNvPr>
          <p:cNvSpPr>
            <a:spLocks noGrp="1"/>
          </p:cNvSpPr>
          <p:nvPr>
            <p:ph type="dt" sz="half" idx="10"/>
          </p:nvPr>
        </p:nvSpPr>
        <p:spPr/>
        <p:txBody>
          <a:bodyPr/>
          <a:lstStyle/>
          <a:p>
            <a:fld id="{7E8932A6-6069-4AE1-BE32-385AECF136BB}" type="datetimeFigureOut">
              <a:rPr lang="en-GB" smtClean="0"/>
              <a:t>14/02/2025</a:t>
            </a:fld>
            <a:endParaRPr lang="en-GB"/>
          </a:p>
        </p:txBody>
      </p:sp>
      <p:sp>
        <p:nvSpPr>
          <p:cNvPr id="4" name="Footer Placeholder 3">
            <a:extLst>
              <a:ext uri="{FF2B5EF4-FFF2-40B4-BE49-F238E27FC236}">
                <a16:creationId xmlns:a16="http://schemas.microsoft.com/office/drawing/2014/main" id="{C59D5A03-03B3-46C3-AE09-8E9E315B1A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D9AD40-8D24-4E81-B1E6-75B7BFA0A083}"/>
              </a:ext>
            </a:extLst>
          </p:cNvPr>
          <p:cNvSpPr>
            <a:spLocks noGrp="1"/>
          </p:cNvSpPr>
          <p:nvPr>
            <p:ph type="sldNum" sz="quarter" idx="12"/>
          </p:nvPr>
        </p:nvSpPr>
        <p:spPr/>
        <p:txBody>
          <a:bodyPr/>
          <a:lstStyle/>
          <a:p>
            <a:fld id="{4DB87DCC-7F09-4393-8EAB-16B08BABA90B}" type="slidenum">
              <a:rPr lang="en-GB" smtClean="0"/>
              <a:t>‹#›</a:t>
            </a:fld>
            <a:endParaRPr lang="en-GB"/>
          </a:p>
        </p:txBody>
      </p:sp>
    </p:spTree>
    <p:extLst>
      <p:ext uri="{BB962C8B-B14F-4D97-AF65-F5344CB8AC3E}">
        <p14:creationId xmlns:p14="http://schemas.microsoft.com/office/powerpoint/2010/main" val="2825245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 id="2147483670" r:id="rId4"/>
    <p:sldLayoutId id="2147483671" r:id="rId5"/>
    <p:sldLayoutId id="214748367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mathshub.thirdspacelearning.co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4.xml"/><Relationship Id="rId1" Type="http://schemas.openxmlformats.org/officeDocument/2006/relationships/video" Target="https://www.youtube.com/embed/Gl7DP04afhw?feature=oembed" TargetMode="External"/><Relationship Id="rId5" Type="http://schemas.openxmlformats.org/officeDocument/2006/relationships/hyperlink" Target="https://www.youtube.com/watch?v=Gl7DP04afhw" TargetMode="Externa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5.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jpeg"/><Relationship Id="rId1" Type="http://schemas.openxmlformats.org/officeDocument/2006/relationships/slideLayout" Target="../slideLayouts/slideLayout5.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1155030"/>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800" dirty="0">
                <a:solidFill>
                  <a:schemeClr val="bg1"/>
                </a:solidFill>
                <a:latin typeface="Letter-join No-Lead 40" panose="02000503000000020003" pitchFamily="50" charset="0"/>
                <a:ea typeface="Arial"/>
                <a:cs typeface="Arial"/>
                <a:sym typeface="Arial"/>
              </a:rPr>
              <a:t>Year 6 SATs 2025 Presentation</a:t>
            </a:r>
            <a:endParaRPr sz="4400" dirty="0">
              <a:solidFill>
                <a:schemeClr val="bg1"/>
              </a:solidFill>
              <a:latin typeface="Letter-join No-Lead 40" panose="02000503000000020003" pitchFamily="50" charset="0"/>
              <a:ea typeface="Nunito Sans Light"/>
              <a:cs typeface="Nunito Sans Light"/>
              <a:sym typeface="Nunito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13</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C9DD6C51-6AA3-044A-81E6-9C906A81E3B7}"/>
              </a:ext>
            </a:extLst>
          </p:cNvPr>
          <p:cNvPicPr>
            <a:picLocks noChangeAspect="1"/>
          </p:cNvPicPr>
          <p:nvPr/>
        </p:nvPicPr>
        <p:blipFill>
          <a:blip r:embed="rId3"/>
          <a:stretch>
            <a:fillRect/>
          </a:stretch>
        </p:blipFill>
        <p:spPr>
          <a:xfrm>
            <a:off x="311699" y="1801596"/>
            <a:ext cx="4358110" cy="87285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C38190-C38C-9A45-B684-0984AB9A355F}"/>
              </a:ext>
            </a:extLst>
          </p:cNvPr>
          <p:cNvPicPr>
            <a:picLocks noChangeAspect="1"/>
          </p:cNvPicPr>
          <p:nvPr/>
        </p:nvPicPr>
        <p:blipFill>
          <a:blip r:embed="rId4"/>
          <a:stretch>
            <a:fillRect/>
          </a:stretch>
        </p:blipFill>
        <p:spPr>
          <a:xfrm>
            <a:off x="4767620" y="1801596"/>
            <a:ext cx="4139070" cy="21292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762B32-DB79-1A42-94C8-E1FCDF9BC949}"/>
              </a:ext>
            </a:extLst>
          </p:cNvPr>
          <p:cNvPicPr>
            <a:picLocks noChangeAspect="1"/>
          </p:cNvPicPr>
          <p:nvPr/>
        </p:nvPicPr>
        <p:blipFill>
          <a:blip r:embed="rId5"/>
          <a:stretch>
            <a:fillRect/>
          </a:stretch>
        </p:blipFill>
        <p:spPr>
          <a:xfrm>
            <a:off x="2392943" y="4017130"/>
            <a:ext cx="4358111" cy="949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498233"/>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E61A1F81-5C09-D242-930D-2CB9BB9ABAD4}"/>
              </a:ext>
            </a:extLst>
          </p:cNvPr>
          <p:cNvPicPr>
            <a:picLocks noChangeAspect="1"/>
          </p:cNvPicPr>
          <p:nvPr/>
        </p:nvPicPr>
        <p:blipFill>
          <a:blip r:embed="rId3"/>
          <a:stretch>
            <a:fillRect/>
          </a:stretch>
        </p:blipFill>
        <p:spPr>
          <a:xfrm>
            <a:off x="4955248" y="391285"/>
            <a:ext cx="4065910" cy="190480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3C37DBC-4D86-0D4D-88F0-03992D2C9562}"/>
              </a:ext>
            </a:extLst>
          </p:cNvPr>
          <p:cNvPicPr>
            <a:picLocks noChangeAspect="1"/>
          </p:cNvPicPr>
          <p:nvPr/>
        </p:nvPicPr>
        <p:blipFill>
          <a:blip r:embed="rId4"/>
          <a:stretch>
            <a:fillRect/>
          </a:stretch>
        </p:blipFill>
        <p:spPr>
          <a:xfrm>
            <a:off x="5010697" y="2480123"/>
            <a:ext cx="3955012" cy="19286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17E15E-47F8-0F49-8D17-6A19A2DD14F7}"/>
              </a:ext>
            </a:extLst>
          </p:cNvPr>
          <p:cNvPicPr>
            <a:picLocks noChangeAspect="1"/>
          </p:cNvPicPr>
          <p:nvPr/>
        </p:nvPicPr>
        <p:blipFill>
          <a:blip r:embed="rId5"/>
          <a:stretch>
            <a:fillRect/>
          </a:stretch>
        </p:blipFill>
        <p:spPr>
          <a:xfrm>
            <a:off x="217850" y="1521120"/>
            <a:ext cx="4065910" cy="127569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B8C77CA-1323-0B45-A827-EE6A39CE23B3}"/>
              </a:ext>
            </a:extLst>
          </p:cNvPr>
          <p:cNvPicPr>
            <a:picLocks noChangeAspect="1"/>
          </p:cNvPicPr>
          <p:nvPr/>
        </p:nvPicPr>
        <p:blipFill>
          <a:blip r:embed="rId6"/>
          <a:stretch>
            <a:fillRect/>
          </a:stretch>
        </p:blipFill>
        <p:spPr>
          <a:xfrm>
            <a:off x="273299" y="2891443"/>
            <a:ext cx="3955012" cy="15689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0490806F-7E57-D647-AB37-C50AE5E08D62}"/>
              </a:ext>
            </a:extLst>
          </p:cNvPr>
          <p:cNvPicPr>
            <a:picLocks noChangeAspect="1"/>
          </p:cNvPicPr>
          <p:nvPr/>
        </p:nvPicPr>
        <p:blipFill>
          <a:blip r:embed="rId3"/>
          <a:stretch>
            <a:fillRect/>
          </a:stretch>
        </p:blipFill>
        <p:spPr>
          <a:xfrm>
            <a:off x="311699" y="1535307"/>
            <a:ext cx="4298482" cy="23216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99AFFCE-D7F1-1A48-B9B6-D716E5C061D4}"/>
              </a:ext>
            </a:extLst>
          </p:cNvPr>
          <p:cNvPicPr>
            <a:picLocks noChangeAspect="1"/>
          </p:cNvPicPr>
          <p:nvPr/>
        </p:nvPicPr>
        <p:blipFill>
          <a:blip r:embed="rId4"/>
          <a:stretch>
            <a:fillRect/>
          </a:stretch>
        </p:blipFill>
        <p:spPr>
          <a:xfrm>
            <a:off x="4940050" y="829088"/>
            <a:ext cx="3997695" cy="3734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2024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14</a:t>
            </a:r>
            <a:r>
              <a:rPr lang="en-GB" baseline="30000" dirty="0"/>
              <a:t>th</a:t>
            </a:r>
            <a:r>
              <a:rPr lang="en-GB" dirty="0"/>
              <a:t> May and Thursday 15</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7" name="Picture 6">
            <a:extLst>
              <a:ext uri="{FF2B5EF4-FFF2-40B4-BE49-F238E27FC236}">
                <a16:creationId xmlns:a16="http://schemas.microsoft.com/office/drawing/2014/main" id="{1D564DC7-68AE-1F46-9C20-137472475C8D}"/>
              </a:ext>
            </a:extLst>
          </p:cNvPr>
          <p:cNvPicPr>
            <a:picLocks noChangeAspect="1"/>
          </p:cNvPicPr>
          <p:nvPr/>
        </p:nvPicPr>
        <p:blipFill>
          <a:blip r:embed="rId3"/>
          <a:stretch>
            <a:fillRect/>
          </a:stretch>
        </p:blipFill>
        <p:spPr>
          <a:xfrm>
            <a:off x="5614101" y="2203301"/>
            <a:ext cx="3358019" cy="254045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84545C5-54F5-E14D-A8D2-A61A83DD3878}"/>
              </a:ext>
            </a:extLst>
          </p:cNvPr>
          <p:cNvPicPr>
            <a:picLocks noChangeAspect="1"/>
          </p:cNvPicPr>
          <p:nvPr/>
        </p:nvPicPr>
        <p:blipFill>
          <a:blip r:embed="rId4"/>
          <a:stretch>
            <a:fillRect/>
          </a:stretch>
        </p:blipFill>
        <p:spPr>
          <a:xfrm>
            <a:off x="2373274" y="2203301"/>
            <a:ext cx="3116164" cy="28535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244C6-4D24-894A-ADE6-ABF0058E0B79}"/>
              </a:ext>
            </a:extLst>
          </p:cNvPr>
          <p:cNvPicPr>
            <a:picLocks noChangeAspect="1"/>
          </p:cNvPicPr>
          <p:nvPr/>
        </p:nvPicPr>
        <p:blipFill>
          <a:blip r:embed="rId3"/>
          <a:stretch>
            <a:fillRect/>
          </a:stretch>
        </p:blipFill>
        <p:spPr>
          <a:xfrm>
            <a:off x="4696622" y="3029584"/>
            <a:ext cx="3808591" cy="1621372"/>
          </a:xfrm>
          <a:prstGeom prst="rect">
            <a:avLst/>
          </a:prstGeom>
        </p:spPr>
      </p:pic>
      <p:pic>
        <p:nvPicPr>
          <p:cNvPr id="7" name="Picture 6">
            <a:extLst>
              <a:ext uri="{FF2B5EF4-FFF2-40B4-BE49-F238E27FC236}">
                <a16:creationId xmlns:a16="http://schemas.microsoft.com/office/drawing/2014/main" id="{234E48BF-7FB3-4F4F-B646-4F1A0F4D7A38}"/>
              </a:ext>
            </a:extLst>
          </p:cNvPr>
          <p:cNvPicPr>
            <a:picLocks noChangeAspect="1"/>
          </p:cNvPicPr>
          <p:nvPr/>
        </p:nvPicPr>
        <p:blipFill>
          <a:blip r:embed="rId4"/>
          <a:stretch>
            <a:fillRect/>
          </a:stretch>
        </p:blipFill>
        <p:spPr>
          <a:xfrm>
            <a:off x="530783" y="3029584"/>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735556-6D03-104B-B603-79DF96095CB2}"/>
              </a:ext>
            </a:extLst>
          </p:cNvPr>
          <p:cNvPicPr>
            <a:picLocks noChangeAspect="1"/>
          </p:cNvPicPr>
          <p:nvPr/>
        </p:nvPicPr>
        <p:blipFill>
          <a:blip r:embed="rId5"/>
          <a:stretch>
            <a:fillRect/>
          </a:stretch>
        </p:blipFill>
        <p:spPr>
          <a:xfrm>
            <a:off x="4691962" y="1175845"/>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2B0BD5-57D2-174E-8EEE-B0A085A2B4ED}"/>
              </a:ext>
            </a:extLst>
          </p:cNvPr>
          <p:cNvPicPr>
            <a:picLocks noChangeAspect="1"/>
          </p:cNvPicPr>
          <p:nvPr/>
        </p:nvPicPr>
        <p:blipFill>
          <a:blip r:embed="rId6"/>
          <a:stretch>
            <a:fillRect/>
          </a:stretch>
        </p:blipFill>
        <p:spPr>
          <a:xfrm>
            <a:off x="530783" y="1171152"/>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644821"/>
            <a:ext cx="2682307" cy="966165"/>
            <a:chOff x="5219763" y="1644821"/>
            <a:chExt cx="2682307" cy="9661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id="{7B1FB633-1282-45F6-A240-985296EBD057}"/>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118142" y="3474968"/>
            <a:ext cx="2783928" cy="967053"/>
            <a:chOff x="897119" y="3500318"/>
            <a:chExt cx="2783928" cy="967053"/>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6" name="Picture 5">
            <a:extLst>
              <a:ext uri="{FF2B5EF4-FFF2-40B4-BE49-F238E27FC236}">
                <a16:creationId xmlns:a16="http://schemas.microsoft.com/office/drawing/2014/main" id="{C05FC00D-8044-2D49-BF11-01FB13E52790}"/>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EC17FA1-8A3C-EA49-B709-EDF435343678}"/>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14</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15</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0F93-8838-6F4D-B784-61F86DBF79F9}"/>
              </a:ext>
            </a:extLst>
          </p:cNvPr>
          <p:cNvPicPr>
            <a:picLocks noChangeAspect="1"/>
          </p:cNvPicPr>
          <p:nvPr/>
        </p:nvPicPr>
        <p:blipFill>
          <a:blip r:embed="rId3"/>
          <a:stretch>
            <a:fillRect/>
          </a:stretch>
        </p:blipFill>
        <p:spPr>
          <a:xfrm>
            <a:off x="239958" y="1176570"/>
            <a:ext cx="4043482" cy="17420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1B9226-DA9C-C74B-8F9C-11F4C85FA220}"/>
              </a:ext>
            </a:extLst>
          </p:cNvPr>
          <p:cNvPicPr>
            <a:picLocks noChangeAspect="1"/>
          </p:cNvPicPr>
          <p:nvPr/>
        </p:nvPicPr>
        <p:blipFill>
          <a:blip r:embed="rId4"/>
          <a:stretch>
            <a:fillRect/>
          </a:stretch>
        </p:blipFill>
        <p:spPr>
          <a:xfrm>
            <a:off x="4622558" y="1170620"/>
            <a:ext cx="4043483" cy="19000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855181"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4550495" y="2208372"/>
            <a:ext cx="12095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id="{D26DE7DF-06F2-744C-9121-C049D6B709CF}"/>
              </a:ext>
            </a:extLst>
          </p:cNvPr>
          <p:cNvSpPr txBox="1">
            <a:spLocks/>
          </p:cNvSpPr>
          <p:nvPr/>
        </p:nvSpPr>
        <p:spPr>
          <a:xfrm>
            <a:off x="4374163" y="2640753"/>
            <a:ext cx="150724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id="{6D88FBC8-D0DE-664F-87F2-C6B4D1EB2B78}"/>
              </a:ext>
            </a:extLst>
          </p:cNvPr>
          <p:cNvSpPr txBox="1">
            <a:spLocks/>
          </p:cNvSpPr>
          <p:nvPr/>
        </p:nvSpPr>
        <p:spPr>
          <a:xfrm>
            <a:off x="2426832"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4</a:t>
            </a:r>
            <a:endParaRPr lang="en-GB" sz="1200" u="sng" dirty="0"/>
          </a:p>
        </p:txBody>
      </p:sp>
      <p:sp>
        <p:nvSpPr>
          <p:cNvPr id="13" name="Text Placeholder 2">
            <a:extLst>
              <a:ext uri="{FF2B5EF4-FFF2-40B4-BE49-F238E27FC236}">
                <a16:creationId xmlns:a16="http://schemas.microsoft.com/office/drawing/2014/main" id="{993DD15E-6702-6E45-8317-2D7628AF5BD8}"/>
              </a:ext>
            </a:extLst>
          </p:cNvPr>
          <p:cNvSpPr txBox="1">
            <a:spLocks/>
          </p:cNvSpPr>
          <p:nvPr/>
        </p:nvSpPr>
        <p:spPr>
          <a:xfrm>
            <a:off x="2141798" y="2482893"/>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6</a:t>
            </a:r>
            <a:endParaRPr lang="en-GB" sz="1200" u="sng" dirty="0"/>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A4018F1B-902E-1D41-A7F1-2F31E2F8A285}"/>
              </a:ext>
            </a:extLst>
          </p:cNvPr>
          <p:cNvPicPr>
            <a:picLocks noChangeAspect="1"/>
          </p:cNvPicPr>
          <p:nvPr/>
        </p:nvPicPr>
        <p:blipFill>
          <a:blip r:embed="rId3"/>
          <a:stretch>
            <a:fillRect/>
          </a:stretch>
        </p:blipFill>
        <p:spPr>
          <a:xfrm>
            <a:off x="311700" y="1132903"/>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7ECAE0-9102-4D46-874C-B66229B6CA39}"/>
              </a:ext>
            </a:extLst>
          </p:cNvPr>
          <p:cNvPicPr>
            <a:picLocks noChangeAspect="1"/>
          </p:cNvPicPr>
          <p:nvPr/>
        </p:nvPicPr>
        <p:blipFill>
          <a:blip r:embed="rId4"/>
          <a:stretch>
            <a:fillRect/>
          </a:stretch>
        </p:blipFill>
        <p:spPr>
          <a:xfrm>
            <a:off x="4235116" y="1132903"/>
            <a:ext cx="4727915" cy="29590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3D2459C-5CFE-674B-B992-FE3322D8FE28}"/>
              </a:ext>
            </a:extLst>
          </p:cNvPr>
          <p:cNvPicPr>
            <a:picLocks noChangeAspect="1"/>
          </p:cNvPicPr>
          <p:nvPr/>
        </p:nvPicPr>
        <p:blipFill>
          <a:blip r:embed="rId3"/>
          <a:stretch>
            <a:fillRect/>
          </a:stretch>
        </p:blipFill>
        <p:spPr>
          <a:xfrm>
            <a:off x="217850" y="1206945"/>
            <a:ext cx="3914932" cy="2134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EF301EF-5A76-AB43-8F06-FE88E88FC4D9}"/>
              </a:ext>
            </a:extLst>
          </p:cNvPr>
          <p:cNvPicPr>
            <a:picLocks noChangeAspect="1"/>
          </p:cNvPicPr>
          <p:nvPr/>
        </p:nvPicPr>
        <p:blipFill>
          <a:blip r:embed="rId4"/>
          <a:stretch>
            <a:fillRect/>
          </a:stretch>
        </p:blipFill>
        <p:spPr>
          <a:xfrm>
            <a:off x="4357121" y="1174079"/>
            <a:ext cx="4731877" cy="22256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12A1FC0-97C3-7A42-B05B-900345436203}"/>
              </a:ext>
            </a:extLst>
          </p:cNvPr>
          <p:cNvPicPr>
            <a:picLocks noChangeAspect="1"/>
          </p:cNvPicPr>
          <p:nvPr/>
        </p:nvPicPr>
        <p:blipFill>
          <a:blip r:embed="rId3"/>
          <a:stretch>
            <a:fillRect/>
          </a:stretch>
        </p:blipFill>
        <p:spPr>
          <a:xfrm>
            <a:off x="217849" y="1174077"/>
            <a:ext cx="3515377" cy="323916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571ED9B-B5BC-D549-A9BA-8519329D029F}"/>
              </a:ext>
            </a:extLst>
          </p:cNvPr>
          <p:cNvPicPr>
            <a:picLocks noChangeAspect="1"/>
          </p:cNvPicPr>
          <p:nvPr/>
        </p:nvPicPr>
        <p:blipFill>
          <a:blip r:embed="rId4"/>
          <a:stretch>
            <a:fillRect/>
          </a:stretch>
        </p:blipFill>
        <p:spPr>
          <a:xfrm>
            <a:off x="4290182" y="1174077"/>
            <a:ext cx="4542118" cy="34785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SATs bootcamp is good for this.  </a:t>
            </a:r>
          </a:p>
          <a:p>
            <a:r>
              <a:rPr lang="en-GB" dirty="0"/>
              <a:t>If you’re looking to support your child further with maths at home, there are lots of good websites with free Year 6 revision resources. Start with </a:t>
            </a:r>
            <a:r>
              <a:rPr lang="en-GB" dirty="0">
                <a:hlinkClick r:id="rId3"/>
              </a:rPr>
              <a:t>thirdspacelearning.com/blog/category/for-parents/</a:t>
            </a:r>
            <a:r>
              <a:rPr lang="en-GB" dirty="0"/>
              <a:t> or register free for the Third Space Learning Maths Hub (</a:t>
            </a:r>
            <a:r>
              <a:rPr lang="en-GB" dirty="0">
                <a:hlinkClick r:id="rId4"/>
              </a:rPr>
              <a:t>mathshub.thirdspacelearning.com</a:t>
            </a:r>
            <a:r>
              <a:rPr lang="en-GB" dirty="0"/>
              <a:t>)</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DD57-4B25-41AB-85CF-A3A232CDFA35}"/>
              </a:ext>
            </a:extLst>
          </p:cNvPr>
          <p:cNvSpPr>
            <a:spLocks noGrp="1"/>
          </p:cNvSpPr>
          <p:nvPr>
            <p:ph type="title"/>
          </p:nvPr>
        </p:nvSpPr>
        <p:spPr/>
        <p:txBody>
          <a:bodyPr/>
          <a:lstStyle/>
          <a:p>
            <a:r>
              <a:rPr lang="en-GB" dirty="0"/>
              <a:t>We will be sending an information sheet via </a:t>
            </a:r>
            <a:r>
              <a:rPr lang="en-GB" dirty="0" err="1"/>
              <a:t>Parentmail</a:t>
            </a:r>
            <a:r>
              <a:rPr lang="en-GB" dirty="0"/>
              <a:t> containing links to useful resources which we hope you will find helpful.</a:t>
            </a:r>
          </a:p>
        </p:txBody>
      </p:sp>
      <p:sp>
        <p:nvSpPr>
          <p:cNvPr id="4" name="Slide Number Placeholder 3">
            <a:extLst>
              <a:ext uri="{FF2B5EF4-FFF2-40B4-BE49-F238E27FC236}">
                <a16:creationId xmlns:a16="http://schemas.microsoft.com/office/drawing/2014/main" id="{71F573B2-F8E7-4436-8893-8FB69223C0AD}"/>
              </a:ext>
            </a:extLst>
          </p:cNvPr>
          <p:cNvSpPr>
            <a:spLocks noGrp="1"/>
          </p:cNvSpPr>
          <p:nvPr>
            <p:ph type="sldNum" idx="12"/>
          </p:nvPr>
        </p:nvSpPr>
        <p:spPr/>
        <p:txBody>
          <a:bodyPr/>
          <a:lstStyle/>
          <a:p>
            <a:fld id="{00000000-1234-1234-1234-123412341234}" type="slidenum">
              <a:rPr lang="en" smtClean="0"/>
              <a:pPr/>
              <a:t>26</a:t>
            </a:fld>
            <a:endParaRPr lang="en"/>
          </a:p>
        </p:txBody>
      </p:sp>
      <p:pic>
        <p:nvPicPr>
          <p:cNvPr id="6" name="Picture 5">
            <a:extLst>
              <a:ext uri="{FF2B5EF4-FFF2-40B4-BE49-F238E27FC236}">
                <a16:creationId xmlns:a16="http://schemas.microsoft.com/office/drawing/2014/main" id="{75F1F3E5-67DE-4272-A183-1D550345D034}"/>
              </a:ext>
            </a:extLst>
          </p:cNvPr>
          <p:cNvPicPr>
            <a:picLocks noChangeAspect="1"/>
          </p:cNvPicPr>
          <p:nvPr/>
        </p:nvPicPr>
        <p:blipFill>
          <a:blip r:embed="rId2"/>
          <a:stretch>
            <a:fillRect/>
          </a:stretch>
        </p:blipFill>
        <p:spPr>
          <a:xfrm>
            <a:off x="531792" y="882346"/>
            <a:ext cx="7892716" cy="4174471"/>
          </a:xfrm>
          <a:prstGeom prst="rect">
            <a:avLst/>
          </a:prstGeom>
        </p:spPr>
      </p:pic>
    </p:spTree>
    <p:extLst>
      <p:ext uri="{BB962C8B-B14F-4D97-AF65-F5344CB8AC3E}">
        <p14:creationId xmlns:p14="http://schemas.microsoft.com/office/powerpoint/2010/main" val="3516518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0525-B34B-4B0E-996D-9F06F70104F1}"/>
              </a:ext>
            </a:extLst>
          </p:cNvPr>
          <p:cNvSpPr>
            <a:spLocks noGrp="1"/>
          </p:cNvSpPr>
          <p:nvPr>
            <p:ph type="title"/>
          </p:nvPr>
        </p:nvSpPr>
        <p:spPr/>
        <p:txBody>
          <a:bodyPr/>
          <a:lstStyle/>
          <a:p>
            <a:r>
              <a:rPr lang="en-GB" sz="2400" dirty="0"/>
              <a:t>How we are supporting and preparing them: </a:t>
            </a:r>
          </a:p>
        </p:txBody>
      </p:sp>
      <p:sp>
        <p:nvSpPr>
          <p:cNvPr id="3" name="Text Placeholder 2">
            <a:extLst>
              <a:ext uri="{FF2B5EF4-FFF2-40B4-BE49-F238E27FC236}">
                <a16:creationId xmlns:a16="http://schemas.microsoft.com/office/drawing/2014/main" id="{FDC15E69-FD29-42CD-9ED4-6C588B67DC2D}"/>
              </a:ext>
            </a:extLst>
          </p:cNvPr>
          <p:cNvSpPr>
            <a:spLocks noGrp="1"/>
          </p:cNvSpPr>
          <p:nvPr>
            <p:ph type="body" idx="1"/>
          </p:nvPr>
        </p:nvSpPr>
        <p:spPr/>
        <p:txBody>
          <a:bodyPr/>
          <a:lstStyle/>
          <a:p>
            <a:r>
              <a:rPr lang="en-GB" sz="2400" dirty="0"/>
              <a:t>Tailoring their homework to address any gaps in their knowledge.</a:t>
            </a:r>
          </a:p>
          <a:p>
            <a:r>
              <a:rPr lang="en-GB" sz="2400" dirty="0"/>
              <a:t>SATs Bootcamp – some topics are intended to stretch the children as they are usually found at the end of the SATS paper. </a:t>
            </a:r>
          </a:p>
          <a:p>
            <a:r>
              <a:rPr lang="en-GB" sz="2400" dirty="0"/>
              <a:t>We will be sending home reading texts to build stamina.</a:t>
            </a:r>
          </a:p>
          <a:p>
            <a:r>
              <a:rPr lang="en-GB" sz="2400" dirty="0"/>
              <a:t>Interventions have been put into place in lesson times.</a:t>
            </a:r>
          </a:p>
          <a:p>
            <a:r>
              <a:rPr lang="en-GB" sz="2400" dirty="0"/>
              <a:t>Regular recapping of key facts in daily 5-a days. </a:t>
            </a:r>
          </a:p>
          <a:p>
            <a:pPr marL="114300" indent="0">
              <a:buNone/>
            </a:pPr>
            <a:endParaRPr lang="en-GB" dirty="0"/>
          </a:p>
        </p:txBody>
      </p:sp>
      <p:sp>
        <p:nvSpPr>
          <p:cNvPr id="4" name="Slide Number Placeholder 3">
            <a:extLst>
              <a:ext uri="{FF2B5EF4-FFF2-40B4-BE49-F238E27FC236}">
                <a16:creationId xmlns:a16="http://schemas.microsoft.com/office/drawing/2014/main" id="{088ED359-C615-47CA-AB8D-B43CFA41B4F6}"/>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3385287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2B6481-CCFA-4EA6-8381-4DFB48D67DAF}"/>
              </a:ext>
            </a:extLst>
          </p:cNvPr>
          <p:cNvSpPr>
            <a:spLocks noGrp="1"/>
          </p:cNvSpPr>
          <p:nvPr>
            <p:ph type="sldNum" idx="12"/>
          </p:nvPr>
        </p:nvSpPr>
        <p:spPr/>
        <p:txBody>
          <a:bodyPr/>
          <a:lstStyle/>
          <a:p>
            <a:fld id="{00000000-1234-1234-1234-123412341234}" type="slidenum">
              <a:rPr lang="en" smtClean="0"/>
              <a:pPr/>
              <a:t>29</a:t>
            </a:fld>
            <a:endParaRPr lang="en"/>
          </a:p>
        </p:txBody>
      </p:sp>
      <p:pic>
        <p:nvPicPr>
          <p:cNvPr id="1028" name="Picture 4" descr="4,883 Any Questions Images, Stock Photos, 3D objects, &amp; Vectors |  Shutterstock">
            <a:extLst>
              <a:ext uri="{FF2B5EF4-FFF2-40B4-BE49-F238E27FC236}">
                <a16:creationId xmlns:a16="http://schemas.microsoft.com/office/drawing/2014/main" id="{78B6C51B-AAEB-48E7-B349-8D7A2FB29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205" y="301041"/>
            <a:ext cx="6851984" cy="457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67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162053-BBD5-45B7-BD06-90D6635F00C1}"/>
              </a:ext>
            </a:extLst>
          </p:cNvPr>
          <p:cNvSpPr>
            <a:spLocks noGrp="1"/>
          </p:cNvSpPr>
          <p:nvPr>
            <p:ph type="body" idx="1"/>
          </p:nvPr>
        </p:nvSpPr>
        <p:spPr>
          <a:xfrm>
            <a:off x="0" y="1413071"/>
            <a:ext cx="8520600" cy="3829573"/>
          </a:xfrm>
        </p:spPr>
        <p:txBody>
          <a:bodyPr/>
          <a:lstStyle/>
          <a:p>
            <a:pPr marL="114300" indent="0" algn="ctr">
              <a:buNone/>
            </a:pPr>
            <a:r>
              <a:rPr lang="en-GB" sz="6600" dirty="0">
                <a:solidFill>
                  <a:schemeClr val="bg1"/>
                </a:solidFill>
              </a:rPr>
              <a:t>PGL</a:t>
            </a:r>
          </a:p>
        </p:txBody>
      </p:sp>
      <p:sp>
        <p:nvSpPr>
          <p:cNvPr id="4" name="Slide Number Placeholder 3">
            <a:extLst>
              <a:ext uri="{FF2B5EF4-FFF2-40B4-BE49-F238E27FC236}">
                <a16:creationId xmlns:a16="http://schemas.microsoft.com/office/drawing/2014/main" id="{E021E38F-F880-43DA-BA4E-8C3853F941DE}"/>
              </a:ext>
            </a:extLst>
          </p:cNvPr>
          <p:cNvSpPr>
            <a:spLocks noGrp="1"/>
          </p:cNvSpPr>
          <p:nvPr>
            <p:ph type="sldNum" idx="12"/>
          </p:nvPr>
        </p:nvSpPr>
        <p:spPr/>
        <p:txBody>
          <a:bodyPr/>
          <a:lstStyle/>
          <a:p>
            <a:fld id="{00000000-1234-1234-1234-123412341234}" type="slidenum">
              <a:rPr lang="en" smtClean="0"/>
              <a:pPr/>
              <a:t>30</a:t>
            </a:fld>
            <a:endParaRPr lang="en"/>
          </a:p>
        </p:txBody>
      </p:sp>
    </p:spTree>
    <p:extLst>
      <p:ext uri="{BB962C8B-B14F-4D97-AF65-F5344CB8AC3E}">
        <p14:creationId xmlns:p14="http://schemas.microsoft.com/office/powerpoint/2010/main" val="664824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ky, outdoor, helmet&#10;&#10;Description automatically generated">
            <a:extLst>
              <a:ext uri="{FF2B5EF4-FFF2-40B4-BE49-F238E27FC236}">
                <a16:creationId xmlns:a16="http://schemas.microsoft.com/office/drawing/2014/main" id="{D3C45C2B-90DC-D544-837B-1276D3D216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1"/>
          <a:stretch/>
        </p:blipFill>
        <p:spPr>
          <a:xfrm>
            <a:off x="0" y="0"/>
            <a:ext cx="9144000" cy="5143500"/>
          </a:xfrm>
          <a:prstGeom prst="rect">
            <a:avLst/>
          </a:prstGeom>
        </p:spPr>
      </p:pic>
      <p:sp>
        <p:nvSpPr>
          <p:cNvPr id="4" name="TextBox 3">
            <a:extLst>
              <a:ext uri="{FF2B5EF4-FFF2-40B4-BE49-F238E27FC236}">
                <a16:creationId xmlns:a16="http://schemas.microsoft.com/office/drawing/2014/main" id="{AD81A5E4-C4FA-6D4D-AD3D-4272FF4F7C35}"/>
              </a:ext>
            </a:extLst>
          </p:cNvPr>
          <p:cNvSpPr txBox="1"/>
          <p:nvPr/>
        </p:nvSpPr>
        <p:spPr>
          <a:xfrm>
            <a:off x="305873" y="2711303"/>
            <a:ext cx="3181826" cy="1754326"/>
          </a:xfrm>
          <a:prstGeom prst="rect">
            <a:avLst/>
          </a:prstGeom>
          <a:noFill/>
        </p:spPr>
        <p:txBody>
          <a:bodyPr wrap="square" rtlCol="0">
            <a:spAutoFit/>
          </a:bodyPr>
          <a:lstStyle/>
          <a:p>
            <a:r>
              <a:rPr lang="en-GB" sz="2400" b="1" dirty="0">
                <a:solidFill>
                  <a:schemeClr val="bg1"/>
                </a:solidFill>
                <a:latin typeface="Arial Bold" panose="020B0704020202020204" pitchFamily="34" charset="0"/>
                <a:cs typeface="Arial Bold" panose="020B0704020202020204" pitchFamily="34" charset="0"/>
              </a:rPr>
              <a:t>An educational adventure to remember…</a:t>
            </a:r>
          </a:p>
          <a:p>
            <a:endParaRPr lang="en-GB" sz="1200" b="1" dirty="0">
              <a:solidFill>
                <a:schemeClr val="bg1"/>
              </a:solidFill>
              <a:latin typeface="Arial Bold" panose="020B0704020202020204" pitchFamily="34" charset="0"/>
              <a:cs typeface="Arial Bold" panose="020B0704020202020204" pitchFamily="34" charset="0"/>
            </a:endParaRPr>
          </a:p>
          <a:p>
            <a:r>
              <a:rPr lang="en-GB" sz="1200" dirty="0">
                <a:solidFill>
                  <a:schemeClr val="bg1"/>
                </a:solidFill>
                <a:latin typeface="Arial Bold" panose="020B0704020202020204" pitchFamily="34" charset="0"/>
                <a:cs typeface="Arial Bold" panose="020B0704020202020204" pitchFamily="34" charset="0"/>
              </a:rPr>
              <a:t>Location: Grosvenor Hall, Kent  </a:t>
            </a:r>
          </a:p>
          <a:p>
            <a:r>
              <a:rPr lang="en-GB" sz="1200" dirty="0">
                <a:solidFill>
                  <a:schemeClr val="bg1"/>
                </a:solidFill>
                <a:latin typeface="Arial Bold" panose="020B0704020202020204" pitchFamily="34" charset="0"/>
                <a:cs typeface="Arial Bold" panose="020B0704020202020204" pitchFamily="34" charset="0"/>
              </a:rPr>
              <a:t>Date:9</a:t>
            </a:r>
            <a:r>
              <a:rPr lang="en-GB" sz="1200" baseline="30000" dirty="0">
                <a:solidFill>
                  <a:schemeClr val="bg1"/>
                </a:solidFill>
                <a:latin typeface="Arial Bold" panose="020B0704020202020204" pitchFamily="34" charset="0"/>
                <a:cs typeface="Arial Bold" panose="020B0704020202020204" pitchFamily="34" charset="0"/>
              </a:rPr>
              <a:t>th</a:t>
            </a:r>
            <a:r>
              <a:rPr lang="en-GB" sz="1200" dirty="0">
                <a:solidFill>
                  <a:schemeClr val="bg1"/>
                </a:solidFill>
                <a:latin typeface="Arial Bold" panose="020B0704020202020204" pitchFamily="34" charset="0"/>
                <a:cs typeface="Arial Bold" panose="020B0704020202020204" pitchFamily="34" charset="0"/>
              </a:rPr>
              <a:t> June 2025</a:t>
            </a:r>
          </a:p>
        </p:txBody>
      </p:sp>
      <p:pic>
        <p:nvPicPr>
          <p:cNvPr id="8" name="Picture 7" descr="Logo, company name&#10;&#10;Description automatically generated">
            <a:extLst>
              <a:ext uri="{FF2B5EF4-FFF2-40B4-BE49-F238E27FC236}">
                <a16:creationId xmlns:a16="http://schemas.microsoft.com/office/drawing/2014/main" id="{35668A08-C68B-EE42-B074-AA70AD42F8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76005" y="103922"/>
            <a:ext cx="1651037" cy="1584329"/>
          </a:xfrm>
          <a:prstGeom prst="rect">
            <a:avLst/>
          </a:prstGeom>
        </p:spPr>
      </p:pic>
    </p:spTree>
    <p:extLst>
      <p:ext uri="{BB962C8B-B14F-4D97-AF65-F5344CB8AC3E}">
        <p14:creationId xmlns:p14="http://schemas.microsoft.com/office/powerpoint/2010/main" val="1862782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6AE3-80E7-4076-A80E-713CFBFA1E05}"/>
              </a:ext>
            </a:extLst>
          </p:cNvPr>
          <p:cNvSpPr>
            <a:spLocks noGrp="1"/>
          </p:cNvSpPr>
          <p:nvPr>
            <p:ph type="title"/>
          </p:nvPr>
        </p:nvSpPr>
        <p:spPr>
          <a:xfrm>
            <a:off x="168441" y="481262"/>
            <a:ext cx="8313821" cy="1864895"/>
          </a:xfrm>
        </p:spPr>
        <p:txBody>
          <a:bodyPr>
            <a:normAutofit fontScale="90000"/>
          </a:bodyPr>
          <a:lstStyle/>
          <a:p>
            <a:pPr algn="ctr"/>
            <a:r>
              <a:rPr lang="en-GB" b="1" u="sng" dirty="0"/>
              <a:t>Adults going to Kingswood</a:t>
            </a:r>
            <a:br>
              <a:rPr lang="en-GB" b="1" u="sng" dirty="0"/>
            </a:br>
            <a:br>
              <a:rPr lang="en-GB" b="1" u="sng" dirty="0"/>
            </a:br>
            <a:r>
              <a:rPr lang="en-GB" dirty="0"/>
              <a:t>- Mrs Wilkinson </a:t>
            </a:r>
            <a:br>
              <a:rPr lang="en-GB" dirty="0"/>
            </a:br>
            <a:r>
              <a:rPr lang="en-GB" dirty="0"/>
              <a:t>- Miss Leyland</a:t>
            </a:r>
            <a:br>
              <a:rPr lang="en-GB" dirty="0"/>
            </a:br>
            <a:r>
              <a:rPr lang="en-GB" dirty="0"/>
              <a:t>- Mr Nunn</a:t>
            </a:r>
            <a:br>
              <a:rPr lang="en-GB" dirty="0"/>
            </a:br>
            <a:r>
              <a:rPr lang="en-GB" dirty="0"/>
              <a:t>- Mr Kent</a:t>
            </a:r>
            <a:br>
              <a:rPr lang="en-GB" dirty="0"/>
            </a:br>
            <a:r>
              <a:rPr lang="en-GB" dirty="0"/>
              <a:t>- Mrs David</a:t>
            </a:r>
            <a:br>
              <a:rPr lang="en-GB" dirty="0"/>
            </a:br>
            <a:r>
              <a:rPr lang="en-GB" dirty="0"/>
              <a:t>- Mr Hawkins</a:t>
            </a:r>
          </a:p>
        </p:txBody>
      </p:sp>
    </p:spTree>
    <p:extLst>
      <p:ext uri="{BB962C8B-B14F-4D97-AF65-F5344CB8AC3E}">
        <p14:creationId xmlns:p14="http://schemas.microsoft.com/office/powerpoint/2010/main" val="302057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21771" y="205731"/>
            <a:ext cx="4084416" cy="4196148"/>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2400" b="1" dirty="0">
                <a:solidFill>
                  <a:srgbClr val="0569B3"/>
                </a:solidFill>
                <a:latin typeface="Arial" panose="020B0604020202020204" pitchFamily="34" charset="0"/>
                <a:cs typeface="Arial" panose="020B0604020202020204" pitchFamily="34" charset="0"/>
              </a:rPr>
              <a:t>Your centre</a:t>
            </a:r>
          </a:p>
          <a:p>
            <a:pPr marL="0" indent="0">
              <a:spcBef>
                <a:spcPts val="0"/>
              </a:spcBef>
              <a:buNone/>
              <a:defRPr/>
            </a:pPr>
            <a:endParaRPr lang="en-GB" altLang="en-US" sz="12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200" dirty="0">
                <a:solidFill>
                  <a:srgbClr val="48464F"/>
                </a:solidFill>
                <a:latin typeface="Arial" panose="020B0604020202020204" pitchFamily="34" charset="0"/>
                <a:cs typeface="Arial" panose="020B0604020202020204" pitchFamily="34" charset="0"/>
              </a:rPr>
              <a:t>A complete indoor and outdoor education facility set in the grounds of a former manor house in Ashford, Kent. One of our largest centres, Grosvenor Hall has 50 acres of adventure and recreational facilities.</a:t>
            </a:r>
          </a:p>
          <a:p>
            <a:pPr marL="0" indent="0">
              <a:spcBef>
                <a:spcPts val="0"/>
              </a:spcBef>
              <a:buNone/>
              <a:defRPr/>
            </a:pPr>
            <a:endParaRPr lang="en-GB" altLang="en-US" sz="12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200" dirty="0">
                <a:solidFill>
                  <a:srgbClr val="48464F"/>
                </a:solidFill>
                <a:latin typeface="Arial" panose="020B0604020202020204" pitchFamily="34" charset="0"/>
                <a:cs typeface="Arial" panose="020B0604020202020204" pitchFamily="34" charset="0"/>
              </a:rPr>
              <a:t>From the moment you enter the gates, you are immersed in the high-adrenaline excitement of the centre as you pass the adventure park and our lake that offers a high range of water activities such as canoeing and raft building! As you explore the centre our guests continue to discover everything Grosvenor Hall has to offer including a 25,000 sq. ft sports hall which caters for a wide range of indoor activities.</a:t>
            </a:r>
          </a:p>
          <a:p>
            <a:pPr marL="0" indent="0">
              <a:spcBef>
                <a:spcPts val="0"/>
              </a:spcBef>
              <a:buNone/>
              <a:defRPr/>
            </a:pPr>
            <a:endParaRPr lang="en-GB" altLang="en-US" sz="1200" dirty="0">
              <a:solidFill>
                <a:srgbClr val="48464F"/>
              </a:solidFill>
              <a:latin typeface="Arial" panose="020B0604020202020204" pitchFamily="34" charset="0"/>
              <a:cs typeface="Arial" panose="020B0604020202020204" pitchFamily="34" charset="0"/>
            </a:endParaRPr>
          </a:p>
          <a:p>
            <a:pPr marL="0" indent="0">
              <a:spcBef>
                <a:spcPts val="0"/>
              </a:spcBef>
              <a:buNone/>
              <a:defRPr/>
            </a:pPr>
            <a:endParaRPr lang="en-GB" altLang="en-US" sz="1200" dirty="0">
              <a:solidFill>
                <a:srgbClr val="5BC5F2"/>
              </a:solidFill>
              <a:latin typeface="Arial" panose="020B0604020202020204" pitchFamily="34" charset="0"/>
              <a:cs typeface="Arial" panose="020B0604020202020204" pitchFamily="34" charset="0"/>
            </a:endParaRPr>
          </a:p>
        </p:txBody>
      </p:sp>
      <p:pic>
        <p:nvPicPr>
          <p:cNvPr id="5" name="Picture 4" descr="Chart, diagram&#10;&#10;Description automatically generated">
            <a:extLst>
              <a:ext uri="{FF2B5EF4-FFF2-40B4-BE49-F238E27FC236}">
                <a16:creationId xmlns:a16="http://schemas.microsoft.com/office/drawing/2014/main" id="{34F08BA0-9573-0B41-8B2D-38968D769A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1" y="741620"/>
            <a:ext cx="4374134" cy="2926612"/>
          </a:xfrm>
          <a:prstGeom prst="rect">
            <a:avLst/>
          </a:prstGeom>
        </p:spPr>
      </p:pic>
    </p:spTree>
    <p:extLst>
      <p:ext uri="{BB962C8B-B14F-4D97-AF65-F5344CB8AC3E}">
        <p14:creationId xmlns:p14="http://schemas.microsoft.com/office/powerpoint/2010/main" val="730730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brick building with cars parked in front of it&#10;&#10;Description automatically generated with low confidence">
            <a:extLst>
              <a:ext uri="{FF2B5EF4-FFF2-40B4-BE49-F238E27FC236}">
                <a16:creationId xmlns:a16="http://schemas.microsoft.com/office/drawing/2014/main" id="{E4D3F727-FCA5-0E44-B0E2-904B9B0A8A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4663440"/>
          </a:xfrm>
          <a:prstGeom prst="rect">
            <a:avLst/>
          </a:prstGeom>
        </p:spPr>
      </p:pic>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21771" y="205731"/>
            <a:ext cx="4084416" cy="4196148"/>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2400" b="1" dirty="0">
                <a:solidFill>
                  <a:schemeClr val="bg1"/>
                </a:solidFill>
                <a:latin typeface="Arial" panose="020B0604020202020204" pitchFamily="34" charset="0"/>
                <a:cs typeface="Arial" panose="020B0604020202020204" pitchFamily="34" charset="0"/>
              </a:rPr>
              <a:t>Welcome to</a:t>
            </a:r>
          </a:p>
          <a:p>
            <a:pPr marL="0" indent="0">
              <a:spcBef>
                <a:spcPts val="0"/>
              </a:spcBef>
              <a:buNone/>
              <a:defRPr/>
            </a:pPr>
            <a:r>
              <a:rPr lang="en-GB" altLang="en-US" sz="2400" b="1" dirty="0">
                <a:solidFill>
                  <a:schemeClr val="bg1"/>
                </a:solidFill>
                <a:latin typeface="Arial" panose="020B0604020202020204" pitchFamily="34" charset="0"/>
                <a:cs typeface="Arial" panose="020B0604020202020204" pitchFamily="34" charset="0"/>
              </a:rPr>
              <a:t>Grosvenor Hall</a:t>
            </a:r>
          </a:p>
          <a:p>
            <a:pPr marL="0" indent="0">
              <a:spcBef>
                <a:spcPts val="0"/>
              </a:spcBef>
              <a:buNone/>
              <a:defRPr/>
            </a:pPr>
            <a:endParaRPr lang="en-GB" altLang="en-US" sz="1200" dirty="0">
              <a:solidFill>
                <a:schemeClr val="bg1"/>
              </a:solidFill>
              <a:latin typeface="Arial" panose="020B0604020202020204" pitchFamily="34" charset="0"/>
              <a:cs typeface="Arial" panose="020B0604020202020204" pitchFamily="34" charset="0"/>
            </a:endParaRPr>
          </a:p>
          <a:p>
            <a:pPr marL="0" indent="0">
              <a:spcBef>
                <a:spcPts val="0"/>
              </a:spcBef>
              <a:buNone/>
              <a:defRPr/>
            </a:pPr>
            <a:r>
              <a:rPr lang="en-GB" altLang="en-US" sz="1200" dirty="0">
                <a:solidFill>
                  <a:schemeClr val="bg1"/>
                </a:solidFill>
                <a:latin typeface="Arial" panose="020B0604020202020204" pitchFamily="34" charset="0"/>
                <a:cs typeface="Arial" panose="020B0604020202020204" pitchFamily="34" charset="0"/>
              </a:rPr>
              <a:t>Kennington, Ashford, TN25 4AJ</a:t>
            </a:r>
          </a:p>
          <a:p>
            <a:pPr marL="0" indent="0">
              <a:spcBef>
                <a:spcPts val="0"/>
              </a:spcBef>
              <a:buNone/>
              <a:defRPr/>
            </a:pPr>
            <a:endParaRPr lang="en-GB" altLang="en-US" sz="1200" dirty="0">
              <a:solidFill>
                <a:schemeClr val="bg1"/>
              </a:solidFill>
              <a:latin typeface="Arial" panose="020B0604020202020204" pitchFamily="34" charset="0"/>
              <a:cs typeface="Arial" panose="020B0604020202020204" pitchFamily="34" charset="0"/>
            </a:endParaRPr>
          </a:p>
          <a:p>
            <a:pPr marL="0" indent="0">
              <a:spcBef>
                <a:spcPts val="0"/>
              </a:spcBef>
              <a:buNone/>
              <a:defRPr/>
            </a:pPr>
            <a:endParaRPr lang="en-GB" altLang="en-US" sz="1200" dirty="0">
              <a:solidFill>
                <a:schemeClr val="bg1"/>
              </a:solidFill>
              <a:latin typeface="Arial" panose="020B0604020202020204" pitchFamily="34" charset="0"/>
              <a:cs typeface="Arial" panose="020B0604020202020204" pitchFamily="34" charset="0"/>
            </a:endParaRPr>
          </a:p>
          <a:p>
            <a:pPr marL="0" indent="0">
              <a:spcBef>
                <a:spcPts val="0"/>
              </a:spcBef>
              <a:buNone/>
              <a:defRPr/>
            </a:pPr>
            <a:endParaRPr lang="en-GB" alt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351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Outdoor learning &amp; adventure for schools and groups - Kingswood Centres">
            <a:hlinkClick r:id="" action="ppaction://media"/>
            <a:extLst>
              <a:ext uri="{FF2B5EF4-FFF2-40B4-BE49-F238E27FC236}">
                <a16:creationId xmlns:a16="http://schemas.microsoft.com/office/drawing/2014/main" id="{D6312EFD-8E65-A74D-90B8-E97AEBD81E82}"/>
              </a:ext>
            </a:extLst>
          </p:cNvPr>
          <p:cNvPicPr>
            <a:picLocks noRot="1" noChangeAspect="1"/>
          </p:cNvPicPr>
          <p:nvPr>
            <a:videoFile r:link="rId1"/>
          </p:nvPr>
        </p:nvPicPr>
        <p:blipFill>
          <a:blip r:embed="rId3"/>
          <a:stretch>
            <a:fillRect/>
          </a:stretch>
        </p:blipFill>
        <p:spPr>
          <a:xfrm>
            <a:off x="0" y="-62332"/>
            <a:ext cx="9144000" cy="5240723"/>
          </a:xfrm>
          <a:prstGeom prst="rect">
            <a:avLst/>
          </a:prstGeom>
        </p:spPr>
      </p:pic>
      <p:sp>
        <p:nvSpPr>
          <p:cNvPr id="5" name="Rectangle 4">
            <a:extLst>
              <a:ext uri="{FF2B5EF4-FFF2-40B4-BE49-F238E27FC236}">
                <a16:creationId xmlns:a16="http://schemas.microsoft.com/office/drawing/2014/main" id="{A57B6A96-2423-C644-BBFD-84666EBDAF50}"/>
              </a:ext>
            </a:extLst>
          </p:cNvPr>
          <p:cNvSpPr/>
          <p:nvPr/>
        </p:nvSpPr>
        <p:spPr>
          <a:xfrm>
            <a:off x="0" y="1"/>
            <a:ext cx="3974335" cy="5166359"/>
          </a:xfrm>
          <a:prstGeom prst="rect">
            <a:avLst/>
          </a:prstGeom>
          <a:solidFill>
            <a:srgbClr val="056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 name="Subtitle 2">
            <a:extLst>
              <a:ext uri="{FF2B5EF4-FFF2-40B4-BE49-F238E27FC236}">
                <a16:creationId xmlns:a16="http://schemas.microsoft.com/office/drawing/2014/main" id="{DE2AA1C0-5264-DC45-99F6-F2A832F5216F}"/>
              </a:ext>
            </a:extLst>
          </p:cNvPr>
          <p:cNvSpPr txBox="1">
            <a:spLocks/>
          </p:cNvSpPr>
          <p:nvPr/>
        </p:nvSpPr>
        <p:spPr bwMode="auto">
          <a:xfrm>
            <a:off x="336130" y="230519"/>
            <a:ext cx="4084416" cy="2612522"/>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7200" b="1" dirty="0">
                <a:solidFill>
                  <a:schemeClr val="bg1"/>
                </a:solidFill>
                <a:latin typeface="Arial" panose="020B0604020202020204" pitchFamily="34" charset="0"/>
                <a:cs typeface="Arial" panose="020B0604020202020204" pitchFamily="34" charset="0"/>
              </a:rPr>
              <a:t>Here’s a taster!</a:t>
            </a:r>
          </a:p>
          <a:p>
            <a:pPr marL="0" indent="0">
              <a:spcBef>
                <a:spcPts val="0"/>
              </a:spcBef>
              <a:buNone/>
              <a:defRPr/>
            </a:pPr>
            <a:endParaRPr lang="en-GB" altLang="en-US" sz="7200" dirty="0">
              <a:solidFill>
                <a:schemeClr val="bg1"/>
              </a:solidFill>
              <a:latin typeface="Arial" panose="020B0604020202020204" pitchFamily="34" charset="0"/>
              <a:cs typeface="Arial" panose="020B0604020202020204" pitchFamily="34" charset="0"/>
            </a:endParaRPr>
          </a:p>
        </p:txBody>
      </p:sp>
      <p:pic>
        <p:nvPicPr>
          <p:cNvPr id="19" name="Picture 18" descr="Logo, company name&#10;&#10;Description automatically generated">
            <a:extLst>
              <a:ext uri="{FF2B5EF4-FFF2-40B4-BE49-F238E27FC236}">
                <a16:creationId xmlns:a16="http://schemas.microsoft.com/office/drawing/2014/main" id="{D0CDDA9D-8017-6045-A0F4-5E2D568869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130" y="3212536"/>
            <a:ext cx="1651037" cy="1584329"/>
          </a:xfrm>
          <a:prstGeom prst="rect">
            <a:avLst/>
          </a:prstGeom>
        </p:spPr>
      </p:pic>
      <p:sp>
        <p:nvSpPr>
          <p:cNvPr id="3" name="TextBox 2">
            <a:extLst>
              <a:ext uri="{FF2B5EF4-FFF2-40B4-BE49-F238E27FC236}">
                <a16:creationId xmlns:a16="http://schemas.microsoft.com/office/drawing/2014/main" id="{0DC9E224-6AC9-4786-A82F-96991A424A45}"/>
              </a:ext>
            </a:extLst>
          </p:cNvPr>
          <p:cNvSpPr txBox="1"/>
          <p:nvPr/>
        </p:nvSpPr>
        <p:spPr>
          <a:xfrm>
            <a:off x="6689558" y="210045"/>
            <a:ext cx="2313977" cy="577081"/>
          </a:xfrm>
          <a:prstGeom prst="rect">
            <a:avLst/>
          </a:prstGeom>
          <a:noFill/>
        </p:spPr>
        <p:txBody>
          <a:bodyPr wrap="square" rtlCol="0">
            <a:spAutoFit/>
          </a:bodyPr>
          <a:lstStyle/>
          <a:p>
            <a:r>
              <a:rPr lang="en-GB" sz="1050" dirty="0">
                <a:hlinkClick r:id="rId5"/>
              </a:rPr>
              <a:t>https://www.youtube.com/watch?v=Gl7DP04afhw</a:t>
            </a:r>
            <a:endParaRPr lang="en-GB" sz="1050" dirty="0"/>
          </a:p>
          <a:p>
            <a:endParaRPr lang="en-GB" sz="1050" dirty="0"/>
          </a:p>
        </p:txBody>
      </p:sp>
    </p:spTree>
    <p:extLst>
      <p:ext uri="{BB962C8B-B14F-4D97-AF65-F5344CB8AC3E}">
        <p14:creationId xmlns:p14="http://schemas.microsoft.com/office/powerpoint/2010/main" val="317909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7766F-9E56-6A4B-9C29-660A7E3A9F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313599"/>
            <a:ext cx="2280491" cy="3346536"/>
          </a:xfrm>
          <a:prstGeom prst="rect">
            <a:avLst/>
          </a:prstGeom>
        </p:spPr>
      </p:pic>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21771" y="205731"/>
            <a:ext cx="4084416" cy="857251"/>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2400" b="1" dirty="0">
                <a:solidFill>
                  <a:srgbClr val="0569B3"/>
                </a:solidFill>
                <a:latin typeface="Arial" panose="020B0604020202020204" pitchFamily="34" charset="0"/>
                <a:cs typeface="Arial" panose="020B0604020202020204" pitchFamily="34" charset="0"/>
              </a:rPr>
              <a:t>Highlights of</a:t>
            </a:r>
          </a:p>
          <a:p>
            <a:pPr marL="0" indent="0">
              <a:spcBef>
                <a:spcPts val="0"/>
              </a:spcBef>
              <a:buNone/>
              <a:defRPr/>
            </a:pPr>
            <a:r>
              <a:rPr lang="en-GB" altLang="en-US" sz="2400" b="1" dirty="0">
                <a:solidFill>
                  <a:srgbClr val="0569B3"/>
                </a:solidFill>
                <a:latin typeface="Arial" panose="020B0604020202020204" pitchFamily="34" charset="0"/>
                <a:cs typeface="Arial" panose="020B0604020202020204" pitchFamily="34" charset="0"/>
              </a:rPr>
              <a:t>Grosvenor Hall</a:t>
            </a:r>
            <a:endParaRPr lang="en-GB" altLang="en-US" sz="1200" dirty="0">
              <a:solidFill>
                <a:srgbClr val="48464F"/>
              </a:solidFill>
              <a:latin typeface="Arial" panose="020B0604020202020204" pitchFamily="34" charset="0"/>
              <a:cs typeface="Arial" panose="020B0604020202020204" pitchFamily="34" charset="0"/>
            </a:endParaRPr>
          </a:p>
          <a:p>
            <a:pPr marL="0" indent="0">
              <a:spcBef>
                <a:spcPts val="0"/>
              </a:spcBef>
              <a:buNone/>
              <a:defRPr/>
            </a:pPr>
            <a:endParaRPr lang="en-GB" altLang="en-US" sz="1200" dirty="0">
              <a:solidFill>
                <a:srgbClr val="5BC5F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34F609D-2E68-DA46-B84B-863D6AE4CE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62679" y="172109"/>
            <a:ext cx="2312137" cy="1072203"/>
          </a:xfrm>
          <a:prstGeom prst="rect">
            <a:avLst/>
          </a:prstGeom>
        </p:spPr>
      </p:pic>
      <p:pic>
        <p:nvPicPr>
          <p:cNvPr id="10" name="Picture 9">
            <a:extLst>
              <a:ext uri="{FF2B5EF4-FFF2-40B4-BE49-F238E27FC236}">
                <a16:creationId xmlns:a16="http://schemas.microsoft.com/office/drawing/2014/main" id="{E7695296-0801-CC4D-9A22-B1199DB05B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10095" y="57693"/>
            <a:ext cx="2312135" cy="1231118"/>
          </a:xfrm>
          <a:prstGeom prst="rect">
            <a:avLst/>
          </a:prstGeom>
        </p:spPr>
      </p:pic>
      <p:pic>
        <p:nvPicPr>
          <p:cNvPr id="12" name="Picture 11">
            <a:extLst>
              <a:ext uri="{FF2B5EF4-FFF2-40B4-BE49-F238E27FC236}">
                <a16:creationId xmlns:a16="http://schemas.microsoft.com/office/drawing/2014/main" id="{55F935F9-4AB5-374C-97C3-AD75056EE0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91509" y="1313599"/>
            <a:ext cx="2280491" cy="3346536"/>
          </a:xfrm>
          <a:prstGeom prst="rect">
            <a:avLst/>
          </a:prstGeom>
        </p:spPr>
      </p:pic>
      <p:pic>
        <p:nvPicPr>
          <p:cNvPr id="13" name="Picture 12">
            <a:extLst>
              <a:ext uri="{FF2B5EF4-FFF2-40B4-BE49-F238E27FC236}">
                <a16:creationId xmlns:a16="http://schemas.microsoft.com/office/drawing/2014/main" id="{D8661254-700A-C74C-BCD0-51AB6C1C70C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83018" y="1313599"/>
            <a:ext cx="2280491" cy="3346536"/>
          </a:xfrm>
          <a:prstGeom prst="rect">
            <a:avLst/>
          </a:prstGeom>
        </p:spPr>
      </p:pic>
      <p:pic>
        <p:nvPicPr>
          <p:cNvPr id="14" name="Picture 13">
            <a:extLst>
              <a:ext uri="{FF2B5EF4-FFF2-40B4-BE49-F238E27FC236}">
                <a16:creationId xmlns:a16="http://schemas.microsoft.com/office/drawing/2014/main" id="{15BA9A52-003F-FC40-A94E-28254CBE8A9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874527" y="1313599"/>
            <a:ext cx="2280491" cy="3346536"/>
          </a:xfrm>
          <a:prstGeom prst="rect">
            <a:avLst/>
          </a:prstGeom>
        </p:spPr>
      </p:pic>
    </p:spTree>
    <p:extLst>
      <p:ext uri="{BB962C8B-B14F-4D97-AF65-F5344CB8AC3E}">
        <p14:creationId xmlns:p14="http://schemas.microsoft.com/office/powerpoint/2010/main" val="2966767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7766F-9E56-6A4B-9C29-660A7E3A9FC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1313599"/>
            <a:ext cx="2280491" cy="3346536"/>
          </a:xfrm>
          <a:prstGeom prst="rect">
            <a:avLst/>
          </a:prstGeom>
        </p:spPr>
      </p:pic>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21771" y="205731"/>
            <a:ext cx="4084416" cy="857251"/>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2400" b="1" dirty="0">
                <a:solidFill>
                  <a:srgbClr val="0569B3"/>
                </a:solidFill>
                <a:latin typeface="Arial" panose="020B0604020202020204" pitchFamily="34" charset="0"/>
                <a:cs typeface="Arial" panose="020B0604020202020204" pitchFamily="34" charset="0"/>
              </a:rPr>
              <a:t>Highlights of</a:t>
            </a:r>
          </a:p>
          <a:p>
            <a:pPr marL="0" indent="0">
              <a:spcBef>
                <a:spcPts val="0"/>
              </a:spcBef>
              <a:buNone/>
              <a:defRPr/>
            </a:pPr>
            <a:r>
              <a:rPr lang="en-GB" altLang="en-US" sz="2400" b="1" dirty="0">
                <a:solidFill>
                  <a:srgbClr val="0569B3"/>
                </a:solidFill>
                <a:latin typeface="Arial" panose="020B0604020202020204" pitchFamily="34" charset="0"/>
                <a:cs typeface="Arial" panose="020B0604020202020204" pitchFamily="34" charset="0"/>
              </a:rPr>
              <a:t>Grosvenor Hall</a:t>
            </a:r>
            <a:endParaRPr lang="en-GB" altLang="en-US" sz="1200" dirty="0">
              <a:solidFill>
                <a:srgbClr val="48464F"/>
              </a:solidFill>
              <a:latin typeface="Arial" panose="020B0604020202020204" pitchFamily="34" charset="0"/>
              <a:cs typeface="Arial" panose="020B0604020202020204" pitchFamily="34" charset="0"/>
            </a:endParaRPr>
          </a:p>
          <a:p>
            <a:pPr marL="0" indent="0">
              <a:spcBef>
                <a:spcPts val="0"/>
              </a:spcBef>
              <a:buNone/>
              <a:defRPr/>
            </a:pPr>
            <a:endParaRPr lang="en-GB" altLang="en-US" sz="1200" dirty="0">
              <a:solidFill>
                <a:srgbClr val="5BC5F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7695296-0801-CC4D-9A22-B1199DB05B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99916" y="49430"/>
            <a:ext cx="1122314" cy="1231118"/>
          </a:xfrm>
          <a:prstGeom prst="rect">
            <a:avLst/>
          </a:prstGeom>
        </p:spPr>
      </p:pic>
      <p:pic>
        <p:nvPicPr>
          <p:cNvPr id="12" name="Picture 11">
            <a:extLst>
              <a:ext uri="{FF2B5EF4-FFF2-40B4-BE49-F238E27FC236}">
                <a16:creationId xmlns:a16="http://schemas.microsoft.com/office/drawing/2014/main" id="{55F935F9-4AB5-374C-97C3-AD75056EE0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91509" y="1313599"/>
            <a:ext cx="2280491" cy="3346536"/>
          </a:xfrm>
          <a:prstGeom prst="rect">
            <a:avLst/>
          </a:prstGeom>
        </p:spPr>
      </p:pic>
      <p:pic>
        <p:nvPicPr>
          <p:cNvPr id="13" name="Picture 12">
            <a:extLst>
              <a:ext uri="{FF2B5EF4-FFF2-40B4-BE49-F238E27FC236}">
                <a16:creationId xmlns:a16="http://schemas.microsoft.com/office/drawing/2014/main" id="{D8661254-700A-C74C-BCD0-51AB6C1C70C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83018" y="1313599"/>
            <a:ext cx="2280491" cy="3346536"/>
          </a:xfrm>
          <a:prstGeom prst="rect">
            <a:avLst/>
          </a:prstGeom>
        </p:spPr>
      </p:pic>
      <p:pic>
        <p:nvPicPr>
          <p:cNvPr id="14" name="Picture 13">
            <a:extLst>
              <a:ext uri="{FF2B5EF4-FFF2-40B4-BE49-F238E27FC236}">
                <a16:creationId xmlns:a16="http://schemas.microsoft.com/office/drawing/2014/main" id="{15BA9A52-003F-FC40-A94E-28254CBE8A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74527" y="1313599"/>
            <a:ext cx="2280491" cy="3346536"/>
          </a:xfrm>
          <a:prstGeom prst="rect">
            <a:avLst/>
          </a:prstGeom>
        </p:spPr>
      </p:pic>
      <p:pic>
        <p:nvPicPr>
          <p:cNvPr id="11" name="Picture 10">
            <a:extLst>
              <a:ext uri="{FF2B5EF4-FFF2-40B4-BE49-F238E27FC236}">
                <a16:creationId xmlns:a16="http://schemas.microsoft.com/office/drawing/2014/main" id="{5FADC0DE-E982-B140-8B62-A75778FADF9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45308" y="174636"/>
            <a:ext cx="1173296" cy="1048237"/>
          </a:xfrm>
          <a:prstGeom prst="rect">
            <a:avLst/>
          </a:prstGeom>
        </p:spPr>
      </p:pic>
      <p:pic>
        <p:nvPicPr>
          <p:cNvPr id="15" name="Picture 14">
            <a:extLst>
              <a:ext uri="{FF2B5EF4-FFF2-40B4-BE49-F238E27FC236}">
                <a16:creationId xmlns:a16="http://schemas.microsoft.com/office/drawing/2014/main" id="{2E08B57C-E11C-8044-932A-FFE8F71DE72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552502" y="172109"/>
            <a:ext cx="2280491" cy="1072203"/>
          </a:xfrm>
          <a:prstGeom prst="rect">
            <a:avLst/>
          </a:prstGeom>
        </p:spPr>
      </p:pic>
    </p:spTree>
    <p:extLst>
      <p:ext uri="{BB962C8B-B14F-4D97-AF65-F5344CB8AC3E}">
        <p14:creationId xmlns:p14="http://schemas.microsoft.com/office/powerpoint/2010/main" val="2990384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7766F-9E56-6A4B-9C29-660A7E3A9F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313599"/>
            <a:ext cx="2280491" cy="3346536"/>
          </a:xfrm>
          <a:prstGeom prst="rect">
            <a:avLst/>
          </a:prstGeom>
        </p:spPr>
      </p:pic>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21771" y="205731"/>
            <a:ext cx="4084416" cy="857251"/>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2400" b="1" dirty="0">
                <a:solidFill>
                  <a:srgbClr val="0569B3"/>
                </a:solidFill>
                <a:latin typeface="Arial" panose="020B0604020202020204" pitchFamily="34" charset="0"/>
                <a:cs typeface="Arial" panose="020B0604020202020204" pitchFamily="34" charset="0"/>
              </a:rPr>
              <a:t>Highlights of</a:t>
            </a:r>
          </a:p>
          <a:p>
            <a:pPr marL="0" indent="0">
              <a:spcBef>
                <a:spcPts val="0"/>
              </a:spcBef>
              <a:buNone/>
              <a:defRPr/>
            </a:pPr>
            <a:r>
              <a:rPr lang="en-GB" altLang="en-US" sz="2400" b="1" dirty="0">
                <a:solidFill>
                  <a:srgbClr val="0569B3"/>
                </a:solidFill>
                <a:latin typeface="Arial" panose="020B0604020202020204" pitchFamily="34" charset="0"/>
                <a:cs typeface="Arial" panose="020B0604020202020204" pitchFamily="34" charset="0"/>
              </a:rPr>
              <a:t>Grosvenor Hall</a:t>
            </a:r>
            <a:endParaRPr lang="en-GB" altLang="en-US" sz="1200" dirty="0">
              <a:solidFill>
                <a:srgbClr val="48464F"/>
              </a:solidFill>
              <a:latin typeface="Arial" panose="020B0604020202020204" pitchFamily="34" charset="0"/>
              <a:cs typeface="Arial" panose="020B0604020202020204" pitchFamily="34" charset="0"/>
            </a:endParaRPr>
          </a:p>
          <a:p>
            <a:pPr marL="0" indent="0">
              <a:spcBef>
                <a:spcPts val="0"/>
              </a:spcBef>
              <a:buNone/>
              <a:defRPr/>
            </a:pPr>
            <a:endParaRPr lang="en-GB" altLang="en-US" sz="1200" dirty="0">
              <a:solidFill>
                <a:srgbClr val="5BC5F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7695296-0801-CC4D-9A22-B1199DB05B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57897" y="59600"/>
            <a:ext cx="2280491" cy="1231118"/>
          </a:xfrm>
          <a:prstGeom prst="rect">
            <a:avLst/>
          </a:prstGeom>
        </p:spPr>
      </p:pic>
      <p:pic>
        <p:nvPicPr>
          <p:cNvPr id="12" name="Picture 11">
            <a:extLst>
              <a:ext uri="{FF2B5EF4-FFF2-40B4-BE49-F238E27FC236}">
                <a16:creationId xmlns:a16="http://schemas.microsoft.com/office/drawing/2014/main" id="{55F935F9-4AB5-374C-97C3-AD75056EE01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291509" y="1313599"/>
            <a:ext cx="2280491" cy="3346536"/>
          </a:xfrm>
          <a:prstGeom prst="rect">
            <a:avLst/>
          </a:prstGeom>
        </p:spPr>
      </p:pic>
      <p:pic>
        <p:nvPicPr>
          <p:cNvPr id="13" name="Picture 12">
            <a:extLst>
              <a:ext uri="{FF2B5EF4-FFF2-40B4-BE49-F238E27FC236}">
                <a16:creationId xmlns:a16="http://schemas.microsoft.com/office/drawing/2014/main" id="{D8661254-700A-C74C-BCD0-51AB6C1C70C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583018" y="1313599"/>
            <a:ext cx="2280491" cy="3346536"/>
          </a:xfrm>
          <a:prstGeom prst="rect">
            <a:avLst/>
          </a:prstGeom>
        </p:spPr>
      </p:pic>
      <p:pic>
        <p:nvPicPr>
          <p:cNvPr id="14" name="Picture 13">
            <a:extLst>
              <a:ext uri="{FF2B5EF4-FFF2-40B4-BE49-F238E27FC236}">
                <a16:creationId xmlns:a16="http://schemas.microsoft.com/office/drawing/2014/main" id="{15BA9A52-003F-FC40-A94E-28254CBE8A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74527" y="1313599"/>
            <a:ext cx="2280491" cy="3346536"/>
          </a:xfrm>
          <a:prstGeom prst="rect">
            <a:avLst/>
          </a:prstGeom>
        </p:spPr>
      </p:pic>
      <p:pic>
        <p:nvPicPr>
          <p:cNvPr id="15" name="Picture 14">
            <a:extLst>
              <a:ext uri="{FF2B5EF4-FFF2-40B4-BE49-F238E27FC236}">
                <a16:creationId xmlns:a16="http://schemas.microsoft.com/office/drawing/2014/main" id="{2E08B57C-E11C-8044-932A-FFE8F71DE72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76896" y="172109"/>
            <a:ext cx="1122314" cy="1072203"/>
          </a:xfrm>
          <a:prstGeom prst="rect">
            <a:avLst/>
          </a:prstGeom>
        </p:spPr>
      </p:pic>
      <p:pic>
        <p:nvPicPr>
          <p:cNvPr id="16" name="Picture 15">
            <a:extLst>
              <a:ext uri="{FF2B5EF4-FFF2-40B4-BE49-F238E27FC236}">
                <a16:creationId xmlns:a16="http://schemas.microsoft.com/office/drawing/2014/main" id="{26B93375-CCDB-B34E-9FEE-1770A617552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784599" y="174636"/>
            <a:ext cx="1173296" cy="1048237"/>
          </a:xfrm>
          <a:prstGeom prst="rect">
            <a:avLst/>
          </a:prstGeom>
        </p:spPr>
      </p:pic>
    </p:spTree>
    <p:extLst>
      <p:ext uri="{BB962C8B-B14F-4D97-AF65-F5344CB8AC3E}">
        <p14:creationId xmlns:p14="http://schemas.microsoft.com/office/powerpoint/2010/main" val="963589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612B57-EC82-4BB3-B7B3-12808D8EA071}"/>
              </a:ext>
            </a:extLst>
          </p:cNvPr>
          <p:cNvSpPr>
            <a:spLocks noGrp="1"/>
          </p:cNvSpPr>
          <p:nvPr>
            <p:ph type="sldNum" idx="12"/>
          </p:nvPr>
        </p:nvSpPr>
        <p:spPr/>
        <p:txBody>
          <a:bodyPr/>
          <a:lstStyle/>
          <a:p>
            <a:fld id="{00000000-1234-1234-1234-123412341234}" type="slidenum">
              <a:rPr lang="en" smtClean="0"/>
              <a:pPr/>
              <a:t>39</a:t>
            </a:fld>
            <a:endParaRPr lang="en"/>
          </a:p>
        </p:txBody>
      </p:sp>
      <p:pic>
        <p:nvPicPr>
          <p:cNvPr id="6" name="Picture 5">
            <a:extLst>
              <a:ext uri="{FF2B5EF4-FFF2-40B4-BE49-F238E27FC236}">
                <a16:creationId xmlns:a16="http://schemas.microsoft.com/office/drawing/2014/main" id="{B80E39FE-0584-4570-9206-B2E4AE8ACFEA}"/>
              </a:ext>
            </a:extLst>
          </p:cNvPr>
          <p:cNvPicPr>
            <a:picLocks noChangeAspect="1"/>
          </p:cNvPicPr>
          <p:nvPr/>
        </p:nvPicPr>
        <p:blipFill>
          <a:blip r:embed="rId2"/>
          <a:stretch>
            <a:fillRect/>
          </a:stretch>
        </p:blipFill>
        <p:spPr>
          <a:xfrm>
            <a:off x="637508" y="-61569"/>
            <a:ext cx="8109300" cy="5266638"/>
          </a:xfrm>
          <a:prstGeom prst="rect">
            <a:avLst/>
          </a:prstGeom>
        </p:spPr>
      </p:pic>
    </p:spTree>
    <p:extLst>
      <p:ext uri="{BB962C8B-B14F-4D97-AF65-F5344CB8AC3E}">
        <p14:creationId xmlns:p14="http://schemas.microsoft.com/office/powerpoint/2010/main" val="271835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An adult to read for them (including a translator);</a:t>
            </a:r>
          </a:p>
          <a:p>
            <a:r>
              <a:rPr lang="en-GB" dirty="0"/>
              <a:t>The use of prompts or rest breaks;</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F78D43-7DEA-4E79-95D2-173C94561EB6}"/>
              </a:ext>
            </a:extLst>
          </p:cNvPr>
          <p:cNvSpPr/>
          <p:nvPr/>
        </p:nvSpPr>
        <p:spPr>
          <a:xfrm>
            <a:off x="3600148" y="0"/>
            <a:ext cx="2234907" cy="553998"/>
          </a:xfrm>
          <a:prstGeom prst="rect">
            <a:avLst/>
          </a:prstGeom>
        </p:spPr>
        <p:txBody>
          <a:bodyPr wrap="none">
            <a:spAutoFit/>
          </a:bodyPr>
          <a:lstStyle/>
          <a:p>
            <a:r>
              <a:rPr lang="en-GB" sz="3000" dirty="0"/>
              <a:t>Packing list </a:t>
            </a:r>
          </a:p>
        </p:txBody>
      </p:sp>
      <p:sp>
        <p:nvSpPr>
          <p:cNvPr id="5" name="Rectangle 4">
            <a:extLst>
              <a:ext uri="{FF2B5EF4-FFF2-40B4-BE49-F238E27FC236}">
                <a16:creationId xmlns:a16="http://schemas.microsoft.com/office/drawing/2014/main" id="{C7FA5B5D-696D-4E49-80A6-5FC5D93E7579}"/>
              </a:ext>
            </a:extLst>
          </p:cNvPr>
          <p:cNvSpPr/>
          <p:nvPr/>
        </p:nvSpPr>
        <p:spPr>
          <a:xfrm>
            <a:off x="2322095" y="444445"/>
            <a:ext cx="6427654" cy="369332"/>
          </a:xfrm>
          <a:prstGeom prst="rect">
            <a:avLst/>
          </a:prstGeom>
        </p:spPr>
        <p:txBody>
          <a:bodyPr wrap="square">
            <a:spAutoFit/>
          </a:bodyPr>
          <a:lstStyle/>
          <a:p>
            <a:r>
              <a:rPr lang="en-GB" sz="1800" dirty="0"/>
              <a:t>Please use the following checklist to help pack bags: </a:t>
            </a:r>
          </a:p>
        </p:txBody>
      </p:sp>
      <p:sp>
        <p:nvSpPr>
          <p:cNvPr id="6" name="Rectangle 5">
            <a:extLst>
              <a:ext uri="{FF2B5EF4-FFF2-40B4-BE49-F238E27FC236}">
                <a16:creationId xmlns:a16="http://schemas.microsoft.com/office/drawing/2014/main" id="{4F5D251E-0BF0-4570-B798-8C7DD43BFC03}"/>
              </a:ext>
            </a:extLst>
          </p:cNvPr>
          <p:cNvSpPr/>
          <p:nvPr/>
        </p:nvSpPr>
        <p:spPr>
          <a:xfrm>
            <a:off x="1783859" y="4746836"/>
            <a:ext cx="5620449" cy="369332"/>
          </a:xfrm>
          <a:prstGeom prst="rect">
            <a:avLst/>
          </a:prstGeom>
        </p:spPr>
        <p:txBody>
          <a:bodyPr wrap="none">
            <a:spAutoFit/>
          </a:bodyPr>
          <a:lstStyle/>
          <a:p>
            <a:r>
              <a:rPr lang="en-GB" sz="1800" dirty="0">
                <a:highlight>
                  <a:srgbClr val="FFFF00"/>
                </a:highlight>
              </a:rPr>
              <a:t>*Please note that most activities require long sleeves</a:t>
            </a:r>
            <a:r>
              <a:rPr lang="en-GB" sz="1050" dirty="0">
                <a:highlight>
                  <a:srgbClr val="FFFF00"/>
                </a:highlight>
              </a:rPr>
              <a:t>.</a:t>
            </a:r>
          </a:p>
        </p:txBody>
      </p:sp>
      <p:pic>
        <p:nvPicPr>
          <p:cNvPr id="8" name="Picture 7">
            <a:extLst>
              <a:ext uri="{FF2B5EF4-FFF2-40B4-BE49-F238E27FC236}">
                <a16:creationId xmlns:a16="http://schemas.microsoft.com/office/drawing/2014/main" id="{6DD8E18F-1C61-4722-863B-01E04D01AE38}"/>
              </a:ext>
            </a:extLst>
          </p:cNvPr>
          <p:cNvPicPr>
            <a:picLocks noChangeAspect="1"/>
          </p:cNvPicPr>
          <p:nvPr/>
        </p:nvPicPr>
        <p:blipFill>
          <a:blip r:embed="rId2"/>
          <a:stretch>
            <a:fillRect/>
          </a:stretch>
        </p:blipFill>
        <p:spPr>
          <a:xfrm>
            <a:off x="105178" y="722302"/>
            <a:ext cx="5072063" cy="3764756"/>
          </a:xfrm>
          <a:prstGeom prst="rect">
            <a:avLst/>
          </a:prstGeom>
        </p:spPr>
      </p:pic>
      <p:pic>
        <p:nvPicPr>
          <p:cNvPr id="10" name="Picture 9">
            <a:extLst>
              <a:ext uri="{FF2B5EF4-FFF2-40B4-BE49-F238E27FC236}">
                <a16:creationId xmlns:a16="http://schemas.microsoft.com/office/drawing/2014/main" id="{E0A834C3-8072-4F2A-9FE1-AEDADCA6BAE4}"/>
              </a:ext>
            </a:extLst>
          </p:cNvPr>
          <p:cNvPicPr>
            <a:picLocks noChangeAspect="1"/>
          </p:cNvPicPr>
          <p:nvPr/>
        </p:nvPicPr>
        <p:blipFill>
          <a:blip r:embed="rId3"/>
          <a:stretch>
            <a:fillRect/>
          </a:stretch>
        </p:blipFill>
        <p:spPr>
          <a:xfrm>
            <a:off x="5177240" y="819708"/>
            <a:ext cx="3786188" cy="1600200"/>
          </a:xfrm>
          <a:prstGeom prst="rect">
            <a:avLst/>
          </a:prstGeom>
        </p:spPr>
      </p:pic>
    </p:spTree>
    <p:extLst>
      <p:ext uri="{BB962C8B-B14F-4D97-AF65-F5344CB8AC3E}">
        <p14:creationId xmlns:p14="http://schemas.microsoft.com/office/powerpoint/2010/main" val="4192855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F21EEA-CBB3-4282-9A0E-5EA4A405AA0B}"/>
              </a:ext>
            </a:extLst>
          </p:cNvPr>
          <p:cNvSpPr/>
          <p:nvPr/>
        </p:nvSpPr>
        <p:spPr>
          <a:xfrm>
            <a:off x="733926" y="601579"/>
            <a:ext cx="8157411" cy="4154984"/>
          </a:xfrm>
          <a:prstGeom prst="rect">
            <a:avLst/>
          </a:prstGeom>
        </p:spPr>
        <p:txBody>
          <a:bodyPr wrap="square">
            <a:spAutoFit/>
          </a:bodyPr>
          <a:lstStyle/>
          <a:p>
            <a:r>
              <a:rPr lang="en-GB" sz="2400" dirty="0"/>
              <a:t>They can bring some money with them (no more than £20) in case they would like to make a purchase in the centre shop. The shops sell snacks and drinks, as well as postcards, souvenirs, games and mementos. </a:t>
            </a:r>
          </a:p>
          <a:p>
            <a:endParaRPr lang="en-GB" sz="2400" dirty="0"/>
          </a:p>
          <a:p>
            <a:r>
              <a:rPr lang="en-GB" sz="2400" b="1" dirty="0"/>
              <a:t>Please do not bring: Mobile phones, expensive cameras, electronic games, iPods or MP3 players, expensive or much cherished jewellery, expensive favourite clothing or shoes. We (and Kingswood) can’t accept liability for the loss, theft or damage of any personal property your child may bring.</a:t>
            </a:r>
          </a:p>
        </p:txBody>
      </p:sp>
      <p:sp>
        <p:nvSpPr>
          <p:cNvPr id="3" name="Rectangle 2">
            <a:extLst>
              <a:ext uri="{FF2B5EF4-FFF2-40B4-BE49-F238E27FC236}">
                <a16:creationId xmlns:a16="http://schemas.microsoft.com/office/drawing/2014/main" id="{06BD164A-8C58-4B67-8383-5FB476DF9332}"/>
              </a:ext>
            </a:extLst>
          </p:cNvPr>
          <p:cNvSpPr/>
          <p:nvPr/>
        </p:nvSpPr>
        <p:spPr>
          <a:xfrm>
            <a:off x="3600147" y="0"/>
            <a:ext cx="3898824" cy="553998"/>
          </a:xfrm>
          <a:prstGeom prst="rect">
            <a:avLst/>
          </a:prstGeom>
        </p:spPr>
        <p:txBody>
          <a:bodyPr wrap="none">
            <a:spAutoFit/>
          </a:bodyPr>
          <a:lstStyle/>
          <a:p>
            <a:r>
              <a:rPr lang="en-GB" sz="3000" dirty="0"/>
              <a:t>Packing list continued</a:t>
            </a:r>
          </a:p>
        </p:txBody>
      </p:sp>
    </p:spTree>
    <p:extLst>
      <p:ext uri="{BB962C8B-B14F-4D97-AF65-F5344CB8AC3E}">
        <p14:creationId xmlns:p14="http://schemas.microsoft.com/office/powerpoint/2010/main" val="950228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21771" y="205731"/>
            <a:ext cx="4084416" cy="4196148"/>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2400" b="1" dirty="0">
                <a:solidFill>
                  <a:srgbClr val="0569B3"/>
                </a:solidFill>
                <a:latin typeface="Arial" panose="020B0604020202020204" pitchFamily="34" charset="0"/>
                <a:cs typeface="Arial" panose="020B0604020202020204" pitchFamily="34" charset="0"/>
              </a:rPr>
              <a:t>A bit more about your centre…</a:t>
            </a:r>
            <a:endParaRPr lang="en-GB" altLang="en-US" sz="1200" dirty="0">
              <a:solidFill>
                <a:srgbClr val="48464F"/>
              </a:solidFill>
              <a:latin typeface="Arial" panose="020B0604020202020204" pitchFamily="34" charset="0"/>
              <a:cs typeface="Arial" panose="020B0604020202020204" pitchFamily="34" charset="0"/>
            </a:endParaRPr>
          </a:p>
          <a:p>
            <a:pPr marL="0" indent="0">
              <a:spcBef>
                <a:spcPts val="0"/>
              </a:spcBef>
              <a:buNone/>
              <a:defRPr/>
            </a:pPr>
            <a:endParaRPr lang="en-GB" altLang="en-US" sz="12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2400" b="1" dirty="0">
                <a:solidFill>
                  <a:srgbClr val="20AA63"/>
                </a:solidFill>
                <a:latin typeface="Arial" panose="020B0604020202020204" pitchFamily="34" charset="0"/>
                <a:cs typeface="Arial" panose="020B0604020202020204" pitchFamily="34" charset="0"/>
              </a:rPr>
              <a:t>Sleeping</a:t>
            </a:r>
          </a:p>
          <a:p>
            <a:pPr marL="0" indent="0">
              <a:spcBef>
                <a:spcPts val="0"/>
              </a:spcBef>
              <a:buNone/>
              <a:defRPr/>
            </a:pPr>
            <a:endParaRPr lang="en-GB" altLang="en-US" sz="12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200" dirty="0">
                <a:solidFill>
                  <a:srgbClr val="48464F"/>
                </a:solidFill>
                <a:latin typeface="Arial" panose="020B0604020202020204" pitchFamily="34" charset="0"/>
                <a:cs typeface="Arial" panose="020B0604020202020204" pitchFamily="34" charset="0"/>
              </a:rPr>
              <a:t>Grosvenor Hall has standard dormitory style accommodation. Rooms range from twins to 8 bed dormitories, with gender-separated bathroom and shower facilities and party leader rooms close by..</a:t>
            </a:r>
          </a:p>
        </p:txBody>
      </p:sp>
      <p:pic>
        <p:nvPicPr>
          <p:cNvPr id="3" name="Picture 2" descr="A picture containing grass, sky, outdoor, house&#10;&#10;Description automatically generated">
            <a:extLst>
              <a:ext uri="{FF2B5EF4-FFF2-40B4-BE49-F238E27FC236}">
                <a16:creationId xmlns:a16="http://schemas.microsoft.com/office/drawing/2014/main" id="{62B8153A-D583-B74F-AC22-5CB64F08454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0" y="0"/>
            <a:ext cx="4572000" cy="4663440"/>
          </a:xfrm>
          <a:prstGeom prst="rect">
            <a:avLst/>
          </a:prstGeom>
        </p:spPr>
      </p:pic>
    </p:spTree>
    <p:extLst>
      <p:ext uri="{BB962C8B-B14F-4D97-AF65-F5344CB8AC3E}">
        <p14:creationId xmlns:p14="http://schemas.microsoft.com/office/powerpoint/2010/main" val="1948399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21771" y="205731"/>
            <a:ext cx="4084416" cy="4196148"/>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2400" b="1" dirty="0">
                <a:solidFill>
                  <a:srgbClr val="0569B3"/>
                </a:solidFill>
                <a:latin typeface="Arial" panose="020B0604020202020204" pitchFamily="34" charset="0"/>
                <a:cs typeface="Arial" panose="020B0604020202020204" pitchFamily="34" charset="0"/>
              </a:rPr>
              <a:t>A bit more about your centre…</a:t>
            </a:r>
            <a:endParaRPr lang="en-GB" altLang="en-US" sz="1200" dirty="0">
              <a:solidFill>
                <a:srgbClr val="48464F"/>
              </a:solidFill>
              <a:latin typeface="Arial" panose="020B0604020202020204" pitchFamily="34" charset="0"/>
              <a:cs typeface="Arial" panose="020B0604020202020204" pitchFamily="34" charset="0"/>
            </a:endParaRPr>
          </a:p>
          <a:p>
            <a:pPr marL="0" indent="0">
              <a:spcBef>
                <a:spcPts val="0"/>
              </a:spcBef>
              <a:buNone/>
              <a:defRPr/>
            </a:pPr>
            <a:endParaRPr lang="en-GB" altLang="en-US" sz="12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2400" b="1" dirty="0">
                <a:solidFill>
                  <a:srgbClr val="009FE3"/>
                </a:solidFill>
                <a:latin typeface="Arial" panose="020B0604020202020204" pitchFamily="34" charset="0"/>
                <a:cs typeface="Arial" panose="020B0604020202020204" pitchFamily="34" charset="0"/>
              </a:rPr>
              <a:t>Eating</a:t>
            </a:r>
          </a:p>
          <a:p>
            <a:pPr marL="0" indent="0">
              <a:spcBef>
                <a:spcPts val="0"/>
              </a:spcBef>
              <a:buNone/>
              <a:defRPr/>
            </a:pPr>
            <a:endParaRPr lang="en-GB" altLang="en-US" sz="12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200" dirty="0">
                <a:solidFill>
                  <a:srgbClr val="48464F"/>
                </a:solidFill>
                <a:latin typeface="Arial" panose="020B0604020202020204" pitchFamily="34" charset="0"/>
                <a:cs typeface="Arial" panose="020B0604020202020204" pitchFamily="34" charset="0"/>
              </a:rPr>
              <a:t>To fuel young guests during a long day of thrilling adventure activities, we serve three meals per day, with lots of choice and seasonal variations.</a:t>
            </a:r>
          </a:p>
          <a:p>
            <a:pPr marL="0" indent="0">
              <a:spcBef>
                <a:spcPts val="0"/>
              </a:spcBef>
              <a:buNone/>
              <a:defRPr/>
            </a:pPr>
            <a:endParaRPr lang="en-GB" altLang="en-US" sz="12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200" dirty="0">
                <a:solidFill>
                  <a:srgbClr val="48464F"/>
                </a:solidFill>
                <a:latin typeface="Arial" panose="020B0604020202020204" pitchFamily="34" charset="0"/>
                <a:cs typeface="Arial" panose="020B0604020202020204" pitchFamily="34" charset="0"/>
              </a:rPr>
              <a:t>Each day there is a carefully balanced and nutritional meal plan, recently updated to meet and exceed the latest Government standards on young people's. We cater for most dietary requirements – just let us know. </a:t>
            </a:r>
          </a:p>
          <a:p>
            <a:pPr marL="0" indent="0">
              <a:spcBef>
                <a:spcPts val="0"/>
              </a:spcBef>
              <a:buNone/>
              <a:defRPr/>
            </a:pPr>
            <a:endParaRPr lang="en-GB" altLang="en-US" sz="1200" dirty="0">
              <a:solidFill>
                <a:srgbClr val="48464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F0E8B73-647D-2C43-9758-DF0BD37BB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0" y="0"/>
            <a:ext cx="4572000" cy="4663440"/>
          </a:xfrm>
          <a:prstGeom prst="rect">
            <a:avLst/>
          </a:prstGeom>
        </p:spPr>
      </p:pic>
    </p:spTree>
    <p:extLst>
      <p:ext uri="{BB962C8B-B14F-4D97-AF65-F5344CB8AC3E}">
        <p14:creationId xmlns:p14="http://schemas.microsoft.com/office/powerpoint/2010/main" val="463115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22D606-8FD2-4345-BE88-522A7118A5AC}"/>
              </a:ext>
            </a:extLst>
          </p:cNvPr>
          <p:cNvSpPr>
            <a:spLocks noGrp="1"/>
          </p:cNvSpPr>
          <p:nvPr>
            <p:ph type="sldNum" idx="12"/>
          </p:nvPr>
        </p:nvSpPr>
        <p:spPr/>
        <p:txBody>
          <a:bodyPr/>
          <a:lstStyle/>
          <a:p>
            <a:fld id="{00000000-1234-1234-1234-123412341234}" type="slidenum">
              <a:rPr lang="en" smtClean="0"/>
              <a:pPr/>
              <a:t>44</a:t>
            </a:fld>
            <a:endParaRPr lang="en"/>
          </a:p>
        </p:txBody>
      </p:sp>
      <p:pic>
        <p:nvPicPr>
          <p:cNvPr id="6" name="Picture 5">
            <a:extLst>
              <a:ext uri="{FF2B5EF4-FFF2-40B4-BE49-F238E27FC236}">
                <a16:creationId xmlns:a16="http://schemas.microsoft.com/office/drawing/2014/main" id="{23EE46F1-7466-4B5E-99D7-EC2925D536DF}"/>
              </a:ext>
            </a:extLst>
          </p:cNvPr>
          <p:cNvPicPr>
            <a:picLocks noChangeAspect="1"/>
          </p:cNvPicPr>
          <p:nvPr/>
        </p:nvPicPr>
        <p:blipFill>
          <a:blip r:embed="rId2"/>
          <a:stretch>
            <a:fillRect/>
          </a:stretch>
        </p:blipFill>
        <p:spPr>
          <a:xfrm>
            <a:off x="2990328" y="0"/>
            <a:ext cx="6030830" cy="5124675"/>
          </a:xfrm>
          <a:prstGeom prst="rect">
            <a:avLst/>
          </a:prstGeom>
        </p:spPr>
      </p:pic>
      <p:pic>
        <p:nvPicPr>
          <p:cNvPr id="8" name="Picture 2" descr="14 Menu Clipart - Vintage Typography! - The Graphics Fairy">
            <a:extLst>
              <a:ext uri="{FF2B5EF4-FFF2-40B4-BE49-F238E27FC236}">
                <a16:creationId xmlns:a16="http://schemas.microsoft.com/office/drawing/2014/main" id="{B2978619-0309-466E-912E-7A1ED8875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8284"/>
            <a:ext cx="3108069" cy="2021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79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0" y="1"/>
            <a:ext cx="4084416" cy="4322201"/>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1800" b="1" dirty="0">
                <a:solidFill>
                  <a:srgbClr val="0569B3"/>
                </a:solidFill>
                <a:latin typeface="Arial" panose="020B0604020202020204" pitchFamily="34" charset="0"/>
                <a:cs typeface="Arial" panose="020B0604020202020204" pitchFamily="34" charset="0"/>
              </a:rPr>
              <a:t>Discover more</a:t>
            </a:r>
          </a:p>
          <a:p>
            <a:pPr marL="0" indent="0">
              <a:spcBef>
                <a:spcPts val="0"/>
              </a:spcBef>
              <a:buNone/>
              <a:defRPr/>
            </a:pPr>
            <a:endParaRPr lang="en-GB" altLang="en-US" sz="1800" b="1" dirty="0">
              <a:solidFill>
                <a:srgbClr val="0569B3"/>
              </a:solidFill>
              <a:latin typeface="Arial" panose="020B0604020202020204" pitchFamily="34" charset="0"/>
              <a:cs typeface="Arial" panose="020B0604020202020204" pitchFamily="34" charset="0"/>
            </a:endParaRPr>
          </a:p>
          <a:p>
            <a:pPr marL="0" indent="0">
              <a:spcBef>
                <a:spcPts val="0"/>
              </a:spcBef>
              <a:buNone/>
              <a:defRPr/>
            </a:pPr>
            <a:r>
              <a:rPr lang="en-GB" altLang="en-US" sz="1800" b="1" dirty="0">
                <a:solidFill>
                  <a:srgbClr val="F59C00"/>
                </a:solidFill>
                <a:latin typeface="Arial" panose="020B0604020202020204" pitchFamily="34" charset="0"/>
                <a:cs typeface="Arial" panose="020B0604020202020204" pitchFamily="34" charset="0"/>
              </a:rPr>
              <a:t>Visit their website at www.kingswood.co.uk</a:t>
            </a:r>
          </a:p>
          <a:p>
            <a:pPr marL="0" indent="0">
              <a:spcBef>
                <a:spcPts val="0"/>
              </a:spcBef>
              <a:buNone/>
              <a:defRPr/>
            </a:pPr>
            <a:endParaRPr lang="en-GB" altLang="en-US" sz="1800" b="1" dirty="0">
              <a:solidFill>
                <a:srgbClr val="0569B3"/>
              </a:solidFill>
              <a:latin typeface="Arial" panose="020B0604020202020204" pitchFamily="34" charset="0"/>
              <a:cs typeface="Arial" panose="020B0604020202020204" pitchFamily="34" charset="0"/>
            </a:endParaRPr>
          </a:p>
          <a:p>
            <a:pPr marL="0" indent="0">
              <a:spcBef>
                <a:spcPts val="0"/>
              </a:spcBef>
              <a:buNone/>
              <a:defRPr/>
            </a:pPr>
            <a:endParaRPr lang="en-GB" altLang="en-US" sz="1200" dirty="0">
              <a:solidFill>
                <a:srgbClr val="48464F"/>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885DF23-C7C8-C14B-A256-8E0EC163CC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0" y="0"/>
            <a:ext cx="4572000" cy="4663440"/>
          </a:xfrm>
          <a:prstGeom prst="rect">
            <a:avLst/>
          </a:prstGeom>
        </p:spPr>
      </p:pic>
    </p:spTree>
    <p:extLst>
      <p:ext uri="{BB962C8B-B14F-4D97-AF65-F5344CB8AC3E}">
        <p14:creationId xmlns:p14="http://schemas.microsoft.com/office/powerpoint/2010/main" val="95279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45F933-3065-4247-8810-85864BC5FFA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
            <a:ext cx="9144000" cy="4697999"/>
          </a:xfrm>
          <a:prstGeom prst="rect">
            <a:avLst/>
          </a:prstGeom>
        </p:spPr>
      </p:pic>
      <p:sp>
        <p:nvSpPr>
          <p:cNvPr id="4" name="Subtitle 2">
            <a:extLst>
              <a:ext uri="{FF2B5EF4-FFF2-40B4-BE49-F238E27FC236}">
                <a16:creationId xmlns:a16="http://schemas.microsoft.com/office/drawing/2014/main" id="{B500B804-A811-704A-835F-1B71371BCFB1}"/>
              </a:ext>
            </a:extLst>
          </p:cNvPr>
          <p:cNvSpPr txBox="1">
            <a:spLocks/>
          </p:cNvSpPr>
          <p:nvPr/>
        </p:nvSpPr>
        <p:spPr bwMode="auto">
          <a:xfrm>
            <a:off x="221771" y="205731"/>
            <a:ext cx="4084416" cy="117384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2400" b="1" dirty="0">
                <a:solidFill>
                  <a:srgbClr val="0569B3"/>
                </a:solidFill>
                <a:latin typeface="Arial" panose="020B0604020202020204" pitchFamily="34" charset="0"/>
                <a:cs typeface="Arial" panose="020B0604020202020204" pitchFamily="34" charset="0"/>
              </a:rPr>
              <a:t>Thank you!</a:t>
            </a:r>
          </a:p>
          <a:p>
            <a:pPr marL="0" indent="0">
              <a:spcBef>
                <a:spcPts val="0"/>
              </a:spcBef>
              <a:buNone/>
              <a:defRPr/>
            </a:pPr>
            <a:endParaRPr lang="en-GB" altLang="en-US" sz="2400" b="1" dirty="0">
              <a:solidFill>
                <a:srgbClr val="0569B3"/>
              </a:solidFill>
              <a:latin typeface="Arial" panose="020B0604020202020204" pitchFamily="34" charset="0"/>
              <a:cs typeface="Arial" panose="020B0604020202020204" pitchFamily="34" charset="0"/>
            </a:endParaRPr>
          </a:p>
          <a:p>
            <a:pPr marL="0" indent="0">
              <a:spcBef>
                <a:spcPts val="0"/>
              </a:spcBef>
              <a:buNone/>
              <a:defRPr/>
            </a:pPr>
            <a:r>
              <a:rPr lang="en-GB" altLang="en-US" sz="2400" b="1" dirty="0">
                <a:solidFill>
                  <a:srgbClr val="F59C00"/>
                </a:solidFill>
                <a:latin typeface="Arial" panose="020B0604020202020204" pitchFamily="34" charset="0"/>
                <a:cs typeface="Arial" panose="020B0604020202020204" pitchFamily="34" charset="0"/>
              </a:rPr>
              <a:t>Any questions?</a:t>
            </a:r>
          </a:p>
        </p:txBody>
      </p:sp>
    </p:spTree>
    <p:extLst>
      <p:ext uri="{BB962C8B-B14F-4D97-AF65-F5344CB8AC3E}">
        <p14:creationId xmlns:p14="http://schemas.microsoft.com/office/powerpoint/2010/main" val="4275061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12</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06471C-ED3A-7840-A52D-A10ED78927C5}"/>
              </a:ext>
            </a:extLst>
          </p:cNvPr>
          <p:cNvPicPr>
            <a:picLocks noChangeAspect="1"/>
          </p:cNvPicPr>
          <p:nvPr/>
        </p:nvPicPr>
        <p:blipFill>
          <a:blip r:embed="rId3"/>
          <a:stretch>
            <a:fillRect/>
          </a:stretch>
        </p:blipFill>
        <p:spPr>
          <a:xfrm>
            <a:off x="1067366" y="3881764"/>
            <a:ext cx="4609317" cy="104486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3838FE3-3647-7C45-AAE0-3A802657FF93}"/>
              </a:ext>
            </a:extLst>
          </p:cNvPr>
          <p:cNvPicPr>
            <a:picLocks noChangeAspect="1"/>
          </p:cNvPicPr>
          <p:nvPr/>
        </p:nvPicPr>
        <p:blipFill>
          <a:blip r:embed="rId4"/>
          <a:stretch>
            <a:fillRect/>
          </a:stretch>
        </p:blipFill>
        <p:spPr>
          <a:xfrm>
            <a:off x="224011" y="1208573"/>
            <a:ext cx="4211735" cy="17053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09F75A-971B-3B4F-AE8C-CD179C22E67F}"/>
              </a:ext>
            </a:extLst>
          </p:cNvPr>
          <p:cNvPicPr>
            <a:picLocks noChangeAspect="1"/>
          </p:cNvPicPr>
          <p:nvPr/>
        </p:nvPicPr>
        <p:blipFill>
          <a:blip r:embed="rId5"/>
          <a:stretch>
            <a:fillRect/>
          </a:stretch>
        </p:blipFill>
        <p:spPr>
          <a:xfrm>
            <a:off x="4086769" y="2846037"/>
            <a:ext cx="4833220" cy="8737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462720" y="1643017"/>
            <a:ext cx="5284503" cy="3265865"/>
            <a:chOff x="1462720" y="1643017"/>
            <a:chExt cx="5284503" cy="3265865"/>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22035" y="3312484"/>
              <a:ext cx="625188"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sym typeface="Wingdings" panose="05000000000000000000" pitchFamily="2" charset="2"/>
                </a:rPr>
                <a:t>over</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462720" y="4511399"/>
              <a:ext cx="3618046" cy="397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200" dirty="0"/>
                <a:t>We were disturbed by the noise of the traffic.</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7" name="Picture 6">
            <a:extLst>
              <a:ext uri="{FF2B5EF4-FFF2-40B4-BE49-F238E27FC236}">
                <a16:creationId xmlns:a16="http://schemas.microsoft.com/office/drawing/2014/main" id="{5907B87B-5176-014A-8053-7721F8BE78EB}"/>
              </a:ext>
            </a:extLst>
          </p:cNvPr>
          <p:cNvPicPr>
            <a:picLocks noChangeAspect="1"/>
          </p:cNvPicPr>
          <p:nvPr/>
        </p:nvPicPr>
        <p:blipFill>
          <a:blip r:embed="rId3"/>
          <a:stretch>
            <a:fillRect/>
          </a:stretch>
        </p:blipFill>
        <p:spPr>
          <a:xfrm>
            <a:off x="311700" y="1912931"/>
            <a:ext cx="4068123" cy="1923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D9833AA-D6EA-4A47-9007-84D4E4402F4F}"/>
              </a:ext>
            </a:extLst>
          </p:cNvPr>
          <p:cNvPicPr>
            <a:picLocks noChangeAspect="1"/>
          </p:cNvPicPr>
          <p:nvPr/>
        </p:nvPicPr>
        <p:blipFill>
          <a:blip r:embed="rId4"/>
          <a:stretch>
            <a:fillRect/>
          </a:stretch>
        </p:blipFill>
        <p:spPr>
          <a:xfrm>
            <a:off x="5729435" y="2227458"/>
            <a:ext cx="2455248" cy="23151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1371</TotalTime>
  <Words>3201</Words>
  <Application>Microsoft Office PowerPoint</Application>
  <PresentationFormat>On-screen Show (16:9)</PresentationFormat>
  <Paragraphs>319</Paragraphs>
  <Slides>46</Slides>
  <Notes>25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Nunito</vt:lpstr>
      <vt:lpstr>Arial</vt:lpstr>
      <vt:lpstr>Cambria Math</vt:lpstr>
      <vt:lpstr>Letter-join No-Lead 40</vt:lpstr>
      <vt:lpstr>Arial Bold</vt:lpstr>
      <vt:lpstr>Nunito Sans SemiBold</vt:lpstr>
      <vt:lpstr>TSL</vt:lpstr>
      <vt:lpstr>  Year 6 SATs 2025 Presentation</vt:lpstr>
      <vt:lpstr>What are the SATs? </vt:lpstr>
      <vt:lpstr>When and how the SATs are completed</vt:lpstr>
      <vt:lpstr>Specific arrangements for SATs</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We will be sending an information sheet via Parentmail containing links to useful resources which we hope you will find helpful.</vt:lpstr>
      <vt:lpstr>Things to remember about SATs</vt:lpstr>
      <vt:lpstr>How we are supporting and preparing them: </vt:lpstr>
      <vt:lpstr>PowerPoint Presentation</vt:lpstr>
      <vt:lpstr>PowerPoint Presentation</vt:lpstr>
      <vt:lpstr>PowerPoint Presentation</vt:lpstr>
      <vt:lpstr>Adults going to Kingswood  - Mrs Wilkinson  - Miss Leyland - Mr Nunn - Mr Kent - Mrs David - Mr Hawkins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rebecca.wilkinson</dc:creator>
  <cp:lastModifiedBy>Laura Roberts</cp:lastModifiedBy>
  <cp:revision>34</cp:revision>
  <dcterms:modified xsi:type="dcterms:W3CDTF">2025-02-14T10:34:54Z</dcterms:modified>
</cp:coreProperties>
</file>